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ls" ContentType="application/vnd.ms-exce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Default Extension="emf" ContentType="image/x-em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9"/>
  </p:notesMasterIdLst>
  <p:sldIdLst>
    <p:sldId id="256" r:id="rId2"/>
    <p:sldId id="257" r:id="rId3"/>
    <p:sldId id="258" r:id="rId4"/>
    <p:sldId id="259" r:id="rId5"/>
    <p:sldId id="260" r:id="rId6"/>
    <p:sldId id="391" r:id="rId7"/>
    <p:sldId id="261" r:id="rId8"/>
    <p:sldId id="376" r:id="rId9"/>
    <p:sldId id="262" r:id="rId10"/>
    <p:sldId id="392" r:id="rId11"/>
    <p:sldId id="393" r:id="rId12"/>
    <p:sldId id="265" r:id="rId13"/>
    <p:sldId id="266" r:id="rId14"/>
    <p:sldId id="394" r:id="rId15"/>
    <p:sldId id="395" r:id="rId16"/>
    <p:sldId id="396" r:id="rId17"/>
    <p:sldId id="288" r:id="rId18"/>
    <p:sldId id="383" r:id="rId19"/>
    <p:sldId id="382" r:id="rId20"/>
    <p:sldId id="381" r:id="rId21"/>
    <p:sldId id="380" r:id="rId22"/>
    <p:sldId id="378" r:id="rId23"/>
    <p:sldId id="384" r:id="rId24"/>
    <p:sldId id="289" r:id="rId25"/>
    <p:sldId id="389" r:id="rId26"/>
    <p:sldId id="388" r:id="rId27"/>
    <p:sldId id="387" r:id="rId28"/>
    <p:sldId id="386" r:id="rId29"/>
    <p:sldId id="385" r:id="rId30"/>
    <p:sldId id="369" r:id="rId31"/>
    <p:sldId id="370" r:id="rId32"/>
    <p:sldId id="373" r:id="rId33"/>
    <p:sldId id="372" r:id="rId34"/>
    <p:sldId id="371" r:id="rId35"/>
    <p:sldId id="390" r:id="rId36"/>
    <p:sldId id="397" r:id="rId37"/>
    <p:sldId id="375" r:id="rId38"/>
  </p:sldIdLst>
  <p:sldSz cx="9144000" cy="6858000" type="screen4x3"/>
  <p:notesSz cx="6858000" cy="9144000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22606" autoAdjust="0"/>
    <p:restoredTop sz="94660"/>
  </p:normalViewPr>
  <p:slideViewPr>
    <p:cSldViewPr>
      <p:cViewPr varScale="1">
        <p:scale>
          <a:sx n="68" d="100"/>
          <a:sy n="68" d="100"/>
        </p:scale>
        <p:origin x="-1212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AD2CC0E-5DCF-4BE2-B2E7-FBE2B0A60A98}" type="datetimeFigureOut">
              <a:rPr lang="ru-RU" smtClean="0"/>
              <a:pPr/>
              <a:t>26.04.2019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047D7B1-1426-4C1E-9CD2-94BDCEEDE0C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47D7B1-1426-4C1E-9CD2-94BDCEEDE0CB}" type="slidenum">
              <a:rPr lang="ru-RU" smtClean="0"/>
              <a:pPr/>
              <a:t>8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B9A9DD6D-9A03-4CD8-8AA6-8AB3528191CB}" type="datetimeFigureOut">
              <a:rPr lang="ru-RU" smtClean="0"/>
              <a:pPr>
                <a:defRPr/>
              </a:pPr>
              <a:t>26.04.2019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C9DE1AC-0D90-406A-86D7-0B57837F7C61}" type="slidenum">
              <a:rPr lang="ru-RU" altLang="ru-RU" smtClean="0"/>
              <a:pPr/>
              <a:t>‹#›</a:t>
            </a:fld>
            <a:endParaRPr lang="ru-RU" alt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  <p:transition>
    <p:fade thruBlk="1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97DAB8D6-7B2B-4680-9292-A04622A2AD8F}" type="datetimeFigureOut">
              <a:rPr lang="ru-RU" smtClean="0"/>
              <a:pPr>
                <a:defRPr/>
              </a:pPr>
              <a:t>26.04.2019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C7750B7-C35B-45D6-8202-180393DCA2BD}" type="slidenum">
              <a:rPr lang="ru-RU" altLang="ru-RU" smtClean="0"/>
              <a:pPr/>
              <a:t>‹#›</a:t>
            </a:fld>
            <a:endParaRPr lang="ru-RU" altLang="ru-RU"/>
          </a:p>
        </p:txBody>
      </p:sp>
    </p:spTree>
  </p:cSld>
  <p:clrMapOvr>
    <a:masterClrMapping/>
  </p:clrMapOvr>
  <p:transition>
    <p:fade thruBlk="1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7288BDB2-A0D6-4880-8F30-D0698420210C}" type="datetimeFigureOut">
              <a:rPr lang="ru-RU" smtClean="0"/>
              <a:pPr>
                <a:defRPr/>
              </a:pPr>
              <a:t>26.04.2019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9FBDDED-5D18-404D-8E59-7536E86EAEA3}" type="slidenum">
              <a:rPr lang="ru-RU" altLang="ru-RU" smtClean="0"/>
              <a:pPr/>
              <a:t>‹#›</a:t>
            </a:fld>
            <a:endParaRPr lang="ru-RU" altLang="ru-RU"/>
          </a:p>
        </p:txBody>
      </p:sp>
    </p:spTree>
  </p:cSld>
  <p:clrMapOvr>
    <a:masterClrMapping/>
  </p:clrMapOvr>
  <p:transition>
    <p:fade thruBlk="1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25F6AB05-FF81-4B91-BBE6-5C80D8B78F9C}" type="datetimeFigureOut">
              <a:rPr lang="ru-RU" smtClean="0"/>
              <a:pPr>
                <a:defRPr/>
              </a:pPr>
              <a:t>26.04.2019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3D1B2C8-93DE-4D52-919A-174540DCFEF0}" type="slidenum">
              <a:rPr lang="ru-RU" altLang="ru-RU" smtClean="0"/>
              <a:pPr/>
              <a:t>‹#›</a:t>
            </a:fld>
            <a:endParaRPr lang="ru-RU" altLang="ru-RU"/>
          </a:p>
        </p:txBody>
      </p:sp>
    </p:spTree>
  </p:cSld>
  <p:clrMapOvr>
    <a:masterClrMapping/>
  </p:clrMapOvr>
  <p:transition>
    <p:fade thruBlk="1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D2D7418F-CC6F-44A8-B8D8-F6729B8D651E}" type="datetimeFigureOut">
              <a:rPr lang="ru-RU" smtClean="0"/>
              <a:pPr>
                <a:defRPr/>
              </a:pPr>
              <a:t>26.04.2019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C604DEC-F9EE-4B98-92C3-47B15B05AD50}" type="slidenum">
              <a:rPr lang="ru-RU" altLang="ru-RU" smtClean="0"/>
              <a:pPr/>
              <a:t>‹#›</a:t>
            </a:fld>
            <a:endParaRPr lang="ru-RU" alt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  <p:transition>
    <p:fade thruBlk="1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9693F470-52EF-4815-8473-A0D47E223F9C}" type="datetimeFigureOut">
              <a:rPr lang="ru-RU" smtClean="0"/>
              <a:pPr>
                <a:defRPr/>
              </a:pPr>
              <a:t>26.04.2019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83C54B6-A724-47DE-BFE8-E5C8D1F85FE7}" type="slidenum">
              <a:rPr lang="ru-RU" altLang="ru-RU" smtClean="0"/>
              <a:pPr/>
              <a:t>‹#›</a:t>
            </a:fld>
            <a:endParaRPr lang="ru-RU" altLang="ru-RU"/>
          </a:p>
        </p:txBody>
      </p:sp>
    </p:spTree>
  </p:cSld>
  <p:clrMapOvr>
    <a:masterClrMapping/>
  </p:clrMapOvr>
  <p:transition>
    <p:fade thruBlk="1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019CB187-6CFA-4A00-AC80-11A70499B3C3}" type="datetimeFigureOut">
              <a:rPr lang="ru-RU" smtClean="0"/>
              <a:pPr>
                <a:defRPr/>
              </a:pPr>
              <a:t>26.04.2019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07C85BA-315E-49E2-AEF0-3220165342E9}" type="slidenum">
              <a:rPr lang="ru-RU" altLang="ru-RU" smtClean="0"/>
              <a:pPr/>
              <a:t>‹#›</a:t>
            </a:fld>
            <a:endParaRPr lang="ru-RU" altLang="ru-RU"/>
          </a:p>
        </p:txBody>
      </p:sp>
    </p:spTree>
  </p:cSld>
  <p:clrMapOvr>
    <a:masterClrMapping/>
  </p:clrMapOvr>
  <p:transition>
    <p:fade thruBlk="1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9A3A160F-70BB-44AC-A77D-0B3CC7B6035F}" type="datetimeFigureOut">
              <a:rPr lang="ru-RU" smtClean="0"/>
              <a:pPr>
                <a:defRPr/>
              </a:pPr>
              <a:t>26.04.2019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846D37F-4225-4AA7-8A03-0075249D9755}" type="slidenum">
              <a:rPr lang="ru-RU" altLang="ru-RU" smtClean="0"/>
              <a:pPr/>
              <a:t>‹#›</a:t>
            </a:fld>
            <a:endParaRPr lang="ru-RU" altLang="ru-RU"/>
          </a:p>
        </p:txBody>
      </p:sp>
    </p:spTree>
  </p:cSld>
  <p:clrMapOvr>
    <a:masterClrMapping/>
  </p:clrMapOvr>
  <p:transition>
    <p:fade thruBlk="1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07163E19-E660-49B0-884B-9DFDC9981079}" type="datetimeFigureOut">
              <a:rPr lang="ru-RU" smtClean="0"/>
              <a:pPr>
                <a:defRPr/>
              </a:pPr>
              <a:t>26.04.2019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782665B-8616-41CD-B716-F056E4D27DAB}" type="slidenum">
              <a:rPr lang="ru-RU" altLang="ru-RU" smtClean="0"/>
              <a:pPr/>
              <a:t>‹#›</a:t>
            </a:fld>
            <a:endParaRPr lang="ru-RU" alt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  <p:transition>
    <p:fade thruBlk="1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2370255D-74D4-4236-83CA-A0DA87ED42D3}" type="datetimeFigureOut">
              <a:rPr lang="ru-RU" smtClean="0"/>
              <a:pPr>
                <a:defRPr/>
              </a:pPr>
              <a:t>26.04.2019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C71795D-9312-434D-B22B-6FA9D5D7DF8B}" type="slidenum">
              <a:rPr lang="ru-RU" altLang="ru-RU" smtClean="0"/>
              <a:pPr/>
              <a:t>‹#›</a:t>
            </a:fld>
            <a:endParaRPr lang="ru-RU" altLang="ru-RU"/>
          </a:p>
        </p:txBody>
      </p:sp>
    </p:spTree>
  </p:cSld>
  <p:clrMapOvr>
    <a:masterClrMapping/>
  </p:clrMapOvr>
  <p:transition>
    <p:fade thruBlk="1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CFEC5F6A-CC66-4A11-A0FB-38040CB976C7}" type="datetimeFigureOut">
              <a:rPr lang="ru-RU" smtClean="0"/>
              <a:pPr>
                <a:defRPr/>
              </a:pPr>
              <a:t>26.04.2019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BA2CC1F-1EB6-4E10-94F3-E69F358AD66F}" type="slidenum">
              <a:rPr lang="ru-RU" altLang="ru-RU" smtClean="0"/>
              <a:pPr/>
              <a:t>‹#›</a:t>
            </a:fld>
            <a:endParaRPr lang="ru-RU" alt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  <p:transition>
    <p:fade thruBlk="1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pPr>
              <a:defRPr/>
            </a:pPr>
            <a:fld id="{CEDAA3FB-C870-43FA-BD97-5A77ED4FC11C}" type="datetimeFigureOut">
              <a:rPr lang="ru-RU" smtClean="0"/>
              <a:pPr>
                <a:defRPr/>
              </a:pPr>
              <a:t>26.04.2019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E88D4ABE-1BCB-4E72-8D43-6B90884003EF}" type="slidenum">
              <a:rPr lang="ru-RU" altLang="ru-RU" smtClean="0"/>
              <a:pPr/>
              <a:t>‹#›</a:t>
            </a:fld>
            <a:endParaRPr lang="ru-RU" alt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>
    <p:fade thruBlk="1"/>
  </p:transition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4" Type="http://schemas.openxmlformats.org/officeDocument/2006/relationships/oleObject" Target="../embeddings/_____Microsoft_Office_Excel_97-20034.xls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_____Microsoft_Office_Excel_97-20031.xls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oleObject" Target="../embeddings/_____Microsoft_Office_Excel_97-20032.xls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Microsoft_Office_Excel_97-20033.xls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ctrTitle"/>
          </p:nvPr>
        </p:nvSpPr>
        <p:spPr>
          <a:xfrm>
            <a:off x="179388" y="115888"/>
            <a:ext cx="8640762" cy="6553200"/>
          </a:xfrm>
        </p:spPr>
        <p:txBody>
          <a:bodyPr/>
          <a:lstStyle/>
          <a:p>
            <a:pPr algn="ctr" eaLnBrk="1" hangingPunct="1">
              <a:spcBef>
                <a:spcPts val="2400"/>
              </a:spcBef>
              <a:spcAft>
                <a:spcPts val="2400"/>
              </a:spcAft>
            </a:pPr>
            <a:r>
              <a:rPr lang="ru-RU" altLang="ru-RU" sz="6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ОТЧЕТ</a:t>
            </a:r>
            <a:r>
              <a:rPr lang="ru-RU" altLang="ru-RU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altLang="ru-RU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altLang="ru-RU" sz="4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 деятельности</a:t>
            </a:r>
            <a:r>
              <a:rPr lang="ru-RU" altLang="ru-RU" sz="4800" dirty="0" smtClean="0"/>
              <a:t/>
            </a:r>
            <a:br>
              <a:rPr lang="ru-RU" altLang="ru-RU" sz="4800" dirty="0" smtClean="0"/>
            </a:br>
            <a:r>
              <a:rPr lang="ru-RU" altLang="ru-RU" sz="4800" dirty="0" smtClean="0"/>
              <a:t/>
            </a:r>
            <a:br>
              <a:rPr lang="ru-RU" altLang="ru-RU" sz="4800" dirty="0" smtClean="0"/>
            </a:br>
            <a:r>
              <a:rPr lang="ru-RU" altLang="ru-RU" sz="4800" b="1" u="sng" dirty="0" smtClean="0"/>
              <a:t>ГБУЗ НО «Первомайская ЦРБ»</a:t>
            </a:r>
            <a:br>
              <a:rPr lang="ru-RU" altLang="ru-RU" sz="4800" b="1" u="sng" dirty="0" smtClean="0"/>
            </a:br>
            <a:r>
              <a:rPr lang="ru-RU" altLang="ru-RU" sz="4800" b="1" u="sng" dirty="0" smtClean="0"/>
              <a:t/>
            </a:r>
            <a:br>
              <a:rPr lang="ru-RU" altLang="ru-RU" sz="4800" b="1" u="sng" dirty="0" smtClean="0"/>
            </a:br>
            <a:r>
              <a:rPr lang="ru-RU" altLang="ru-RU" sz="4800" dirty="0" smtClean="0"/>
              <a:t>за </a:t>
            </a:r>
            <a:r>
              <a:rPr lang="ru-RU" altLang="ru-RU" sz="4800" dirty="0" smtClean="0">
                <a:latin typeface="Arial" charset="0"/>
              </a:rPr>
              <a:t>2018</a:t>
            </a:r>
            <a:r>
              <a:rPr lang="ru-RU" altLang="ru-RU" sz="4800" dirty="0" smtClean="0"/>
              <a:t> год</a:t>
            </a:r>
          </a:p>
        </p:txBody>
      </p:sp>
      <p:pic>
        <p:nvPicPr>
          <p:cNvPr id="2051" name="Picture 2" descr="&amp;Gcy;&amp;ocy;&amp;scy;&amp;ucy;&amp;dcy;&amp;acy;&amp;rcy;&amp;scy;&amp;tcy;&amp;vcy;&amp;iecy;&amp;ncy;&amp;ncy;&amp;ocy;&amp;iecy; &amp;bcy;&amp;yucy;&amp;dcy;&amp;zhcy;&amp;iecy;&amp;tcy;&amp;ncy;&amp;ocy;&amp;iecy; &amp;ucy;&amp;chcy;&amp;rcy;&amp;iecy;&amp;zhcy;&amp;dcy;&amp;iecy;&amp;ncy;&amp;icy;&amp;iecy; &amp;zcy;&amp;dcy;&amp;rcy;&amp;acy;&amp;vcy;&amp;ocy;&amp;ocy;&amp;khcy;&amp;rcy;&amp;acy;&amp;ncy;&amp;iecy;&amp;ncy;&amp;icy;&amp;yacy; &amp;Ncy;&amp;icy;&amp;zhcy;&amp;iecy;&amp;gcy;&amp;ocy;&amp;rcy;&amp;ocy;&amp;dcy;&amp;scy;&amp;kcy;&amp;ocy;&amp;jcy; &amp;ocy;&amp;bcy;&amp;lcy;&amp;acy;&amp;scy;&amp;tcy;&amp;icy; «&amp;Pcy;&amp;iecy;&amp;rcy;&amp;vcy;&amp;ocy;&amp;mcy;&amp;acy;&amp;jcy;&amp;scy;&amp;kcy;&amp;acy;&amp;yacy; &amp;tscy;&amp;iecy;&amp;ncy;&amp;tcy;&amp;rcy;&amp;acy;&amp;lcy;&amp;softcy;&amp;ncy;&amp;acy;&amp;yacy; &amp;rcy;&amp;acy;&amp;jcy;&amp;ocy;&amp;ncy;&amp;ncy;&amp;acy;&amp;yacy; &amp;bcy;&amp;ocy;&amp;lcy;&amp;softcy;&amp;ncy;&amp;icy;&amp;tscy;&amp;acy;»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8745" y="2060848"/>
            <a:ext cx="942975" cy="1409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2" name="Рисунок 4" descr="C:\Users\User\Desktop\1362773031_zm__01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57553" y="2060848"/>
            <a:ext cx="1058863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print">
            <a:alphaModFix amt="0"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Прямоугольник 3"/>
          <p:cNvSpPr>
            <a:spLocks noChangeArrowheads="1"/>
          </p:cNvSpPr>
          <p:nvPr/>
        </p:nvSpPr>
        <p:spPr bwMode="auto">
          <a:xfrm>
            <a:off x="179388" y="-27384"/>
            <a:ext cx="8856662" cy="69249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spcBef>
                <a:spcPts val="600"/>
              </a:spcBef>
              <a:spcAft>
                <a:spcPts val="600"/>
              </a:spcAft>
            </a:pP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Укомплектованность врачебными кадрами составляет 83%, этот показатель также не претерпевает существенных изменений.</a:t>
            </a:r>
          </a:p>
          <a:p>
            <a:pPr eaLnBrk="1" hangingPunct="1">
              <a:spcBef>
                <a:spcPts val="600"/>
              </a:spcBef>
              <a:spcAft>
                <a:spcPts val="600"/>
              </a:spcAft>
            </a:pP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Среди врачей 44,9% составляют лица пенсионного и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предпенсионного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возраста. Этот показатель с каждым годом увеличивается, несмотря на проводимую работу совместно с администрацией г.о.г. Первомайск. </a:t>
            </a:r>
          </a:p>
          <a:p>
            <a:pPr eaLnBrk="1" hangingPunct="1">
              <a:spcBef>
                <a:spcPts val="600"/>
              </a:spcBef>
              <a:spcAft>
                <a:spcPts val="600"/>
              </a:spcAft>
            </a:pP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Работа по привлечению врачебных кадров будет продолжена в 2019 году. </a:t>
            </a:r>
          </a:p>
          <a:p>
            <a:pPr eaLnBrk="1" hangingPunct="1">
              <a:spcBef>
                <a:spcPts val="600"/>
              </a:spcBef>
              <a:spcAft>
                <a:spcPts val="600"/>
              </a:spcAft>
            </a:pP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Кадровый дефицит в настоящее время сохраняется. Нам нужны врачи : </a:t>
            </a:r>
            <a:r>
              <a:rPr lang="ru-RU" altLang="ru-RU" sz="2400" u="sng" dirty="0" smtClean="0">
                <a:latin typeface="Times New Roman" pitchFamily="18" charset="0"/>
                <a:cs typeface="Times New Roman" pitchFamily="18" charset="0"/>
              </a:rPr>
              <a:t>онколог, кардиолог, эндокринолог.</a:t>
            </a:r>
          </a:p>
          <a:p>
            <a:pPr eaLnBrk="1" hangingPunct="1">
              <a:spcBef>
                <a:spcPts val="600"/>
              </a:spcBef>
              <a:spcAft>
                <a:spcPts val="600"/>
              </a:spcAft>
            </a:pP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Обеспеченность средними медицинскими работниками в 2018 году составляет 82,1 на 10 тыс. населения.</a:t>
            </a:r>
          </a:p>
          <a:p>
            <a:pPr eaLnBrk="1" hangingPunct="1">
              <a:spcBef>
                <a:spcPts val="600"/>
              </a:spcBef>
              <a:spcAft>
                <a:spcPts val="600"/>
              </a:spcAft>
            </a:pP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Коэффициент совместительства 1,1; укомплектованность 91%.</a:t>
            </a:r>
          </a:p>
          <a:p>
            <a:pPr eaLnBrk="1" hangingPunct="1">
              <a:spcBef>
                <a:spcPts val="600"/>
              </a:spcBef>
              <a:spcAft>
                <a:spcPts val="600"/>
              </a:spcAft>
            </a:pP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Проблем с укомплектованностью средним медперсоналом практически нет, сказывается близость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Арзамасского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Лукояновского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медицинских училищ.</a:t>
            </a: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print">
            <a:alphaModFix amt="0"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Прямоугольник 3"/>
          <p:cNvSpPr>
            <a:spLocks noChangeArrowheads="1"/>
          </p:cNvSpPr>
          <p:nvPr/>
        </p:nvSpPr>
        <p:spPr bwMode="auto">
          <a:xfrm>
            <a:off x="179388" y="324520"/>
            <a:ext cx="8856662" cy="46166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spcBef>
                <a:spcPts val="600"/>
              </a:spcBef>
              <a:spcAft>
                <a:spcPts val="600"/>
              </a:spcAft>
            </a:pP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Среди врачей, работающих в учреждениях здравоохранения района, 24 имеют высшую и первую квалификационную категорию (57,1% - на 20% больше,  чем в 2017 году). Среди средних медработников высшую квалификационную категорию имеют 64 человека (41,8%), первую и вторую – 7 (4,5%).</a:t>
            </a:r>
          </a:p>
          <a:p>
            <a:pPr eaLnBrk="1" hangingPunct="1">
              <a:spcBef>
                <a:spcPts val="600"/>
              </a:spcBef>
              <a:spcAft>
                <a:spcPts val="600"/>
              </a:spcAft>
            </a:pP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С каждым годом количество врачей и среднего медицинского персонала, имеющего квалификационные категории, увеличивается.</a:t>
            </a:r>
          </a:p>
          <a:p>
            <a:pPr eaLnBrk="1" hangingPunct="1">
              <a:spcBef>
                <a:spcPts val="600"/>
              </a:spcBef>
              <a:spcAft>
                <a:spcPts val="600"/>
              </a:spcAft>
            </a:pP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Среди врачей 57% имеют квалификационные категории, среди среднего медицинского персонала 46,3%.</a:t>
            </a:r>
          </a:p>
          <a:p>
            <a:pPr eaLnBrk="1" hangingPunct="1">
              <a:spcBef>
                <a:spcPts val="600"/>
              </a:spcBef>
              <a:spcAft>
                <a:spcPts val="600"/>
              </a:spcAft>
            </a:pPr>
            <a:endParaRPr lang="ru-RU" altLang="ru-RU" sz="24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 cstate="print">
            <a:alphaModFix amt="0"/>
            <a:duotone>
              <a:schemeClr val="bg2">
                <a:shade val="9000"/>
                <a:satMod val="300000"/>
              </a:schemeClr>
              <a:schemeClr val="bg2">
                <a:tint val="90000"/>
                <a:satMod val="225000"/>
              </a:schemeClr>
            </a:duotone>
            <a:lum/>
          </a:blip>
          <a:srcRect/>
          <a:tile tx="0" ty="0" sx="90000" sy="90000" flip="xy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Прямоугольник 3"/>
          <p:cNvSpPr>
            <a:spLocks noChangeArrowheads="1"/>
          </p:cNvSpPr>
          <p:nvPr/>
        </p:nvSpPr>
        <p:spPr bwMode="auto">
          <a:xfrm>
            <a:off x="-36512" y="4077072"/>
            <a:ext cx="9577064" cy="2246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/>
            <a:r>
              <a:rPr lang="ru-RU" altLang="ru-RU" sz="2000" dirty="0">
                <a:latin typeface="Times New Roman" pitchFamily="18" charset="0"/>
                <a:cs typeface="Times New Roman" pitchFamily="18" charset="0"/>
              </a:rPr>
              <a:t>Средняя заработная плата </a:t>
            </a: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altLang="ru-RU" sz="2000" dirty="0">
                <a:latin typeface="Times New Roman" pitchFamily="18" charset="0"/>
                <a:cs typeface="Times New Roman" pitchFamily="18" charset="0"/>
              </a:rPr>
              <a:t>ГБУЗ НО «Первомайская ЦРБ» в </a:t>
            </a: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2018 </a:t>
            </a:r>
            <a:r>
              <a:rPr lang="ru-RU" altLang="ru-RU" sz="2000" dirty="0">
                <a:latin typeface="Times New Roman" pitchFamily="18" charset="0"/>
                <a:cs typeface="Times New Roman" pitchFamily="18" charset="0"/>
              </a:rPr>
              <a:t>году составила:</a:t>
            </a:r>
          </a:p>
          <a:p>
            <a:pPr eaLnBrk="1" hangingPunct="1">
              <a:buFont typeface="Wingdings" pitchFamily="2" charset="2"/>
              <a:buChar char="ü"/>
            </a:pP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по врачам </a:t>
            </a:r>
            <a:r>
              <a:rPr lang="ru-RU" altLang="ru-RU" sz="2000" dirty="0"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57778,84 </a:t>
            </a:r>
            <a:r>
              <a:rPr lang="ru-RU" altLang="ru-RU" sz="2000" dirty="0">
                <a:latin typeface="Times New Roman" pitchFamily="18" charset="0"/>
                <a:cs typeface="Times New Roman" pitchFamily="18" charset="0"/>
              </a:rPr>
              <a:t>рублей (в </a:t>
            </a: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2017г. </a:t>
            </a:r>
            <a:r>
              <a:rPr lang="ru-RU" altLang="ru-RU" sz="2000" dirty="0"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38413,41 руб., </a:t>
            </a:r>
            <a:r>
              <a:rPr lang="ru-RU" altLang="ru-RU" sz="2000" dirty="0">
                <a:latin typeface="Times New Roman" pitchFamily="18" charset="0"/>
                <a:cs typeface="Times New Roman" pitchFamily="18" charset="0"/>
              </a:rPr>
              <a:t>рост на </a:t>
            </a: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50,4%); </a:t>
            </a:r>
            <a:endParaRPr lang="ru-RU" altLang="ru-RU" sz="2000" dirty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Font typeface="Wingdings" pitchFamily="2" charset="2"/>
              <a:buChar char="ü"/>
            </a:pP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среднего </a:t>
            </a:r>
            <a:r>
              <a:rPr lang="ru-RU" altLang="ru-RU" sz="2000" dirty="0">
                <a:latin typeface="Times New Roman" pitchFamily="18" charset="0"/>
                <a:cs typeface="Times New Roman" pitchFamily="18" charset="0"/>
              </a:rPr>
              <a:t>медперсонала – </a:t>
            </a: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21499,32 рублей </a:t>
            </a:r>
            <a:r>
              <a:rPr lang="ru-RU" altLang="ru-RU" sz="2000" dirty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в 2017г. </a:t>
            </a:r>
            <a:r>
              <a:rPr lang="ru-RU" altLang="ru-RU" sz="2000" dirty="0"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19757,39 руб., </a:t>
            </a:r>
            <a:r>
              <a:rPr lang="ru-RU" altLang="ru-RU" sz="2000" dirty="0">
                <a:latin typeface="Times New Roman" pitchFamily="18" charset="0"/>
                <a:cs typeface="Times New Roman" pitchFamily="18" charset="0"/>
              </a:rPr>
              <a:t>рост на </a:t>
            </a: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8,8%);</a:t>
            </a:r>
            <a:endParaRPr lang="ru-RU" altLang="ru-RU" sz="2000" dirty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Font typeface="Wingdings" pitchFamily="2" charset="2"/>
              <a:buChar char="ü"/>
            </a:pP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младшего </a:t>
            </a:r>
            <a:r>
              <a:rPr lang="ru-RU" altLang="ru-RU" sz="2000" dirty="0">
                <a:latin typeface="Times New Roman" pitchFamily="18" charset="0"/>
                <a:cs typeface="Times New Roman" pitchFamily="18" charset="0"/>
              </a:rPr>
              <a:t>медперсонала – </a:t>
            </a: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25453 рубля </a:t>
            </a:r>
            <a:r>
              <a:rPr lang="ru-RU" altLang="ru-RU" sz="2000" dirty="0">
                <a:latin typeface="Times New Roman" pitchFamily="18" charset="0"/>
                <a:cs typeface="Times New Roman" pitchFamily="18" charset="0"/>
              </a:rPr>
              <a:t>(в </a:t>
            </a: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2017г. </a:t>
            </a:r>
            <a:r>
              <a:rPr lang="ru-RU" altLang="ru-RU" sz="2000" dirty="0"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12658 руб., </a:t>
            </a:r>
            <a:r>
              <a:rPr lang="ru-RU" altLang="ru-RU" sz="2000" dirty="0">
                <a:latin typeface="Times New Roman" pitchFamily="18" charset="0"/>
                <a:cs typeface="Times New Roman" pitchFamily="18" charset="0"/>
              </a:rPr>
              <a:t>рост на </a:t>
            </a: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101%);</a:t>
            </a:r>
            <a:endParaRPr lang="ru-RU" altLang="ru-RU" sz="2000" dirty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Font typeface="Wingdings" pitchFamily="2" charset="2"/>
              <a:buChar char="ü"/>
            </a:pP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прочего </a:t>
            </a:r>
            <a:r>
              <a:rPr lang="ru-RU" altLang="ru-RU" sz="2000" dirty="0">
                <a:latin typeface="Times New Roman" pitchFamily="18" charset="0"/>
                <a:cs typeface="Times New Roman" pitchFamily="18" charset="0"/>
              </a:rPr>
              <a:t>персонала – </a:t>
            </a: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17972,73 </a:t>
            </a:r>
            <a:r>
              <a:rPr lang="ru-RU" altLang="ru-RU" sz="2000" dirty="0">
                <a:latin typeface="Times New Roman" pitchFamily="18" charset="0"/>
                <a:cs typeface="Times New Roman" pitchFamily="18" charset="0"/>
              </a:rPr>
              <a:t>рублей (в </a:t>
            </a: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2017г. </a:t>
            </a:r>
            <a:r>
              <a:rPr lang="ru-RU" altLang="ru-RU" sz="2000" dirty="0"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12465,5 руб., </a:t>
            </a:r>
            <a:r>
              <a:rPr lang="ru-RU" altLang="ru-RU" sz="2000" dirty="0">
                <a:latin typeface="Times New Roman" pitchFamily="18" charset="0"/>
                <a:cs typeface="Times New Roman" pitchFamily="18" charset="0"/>
              </a:rPr>
              <a:t>рост на </a:t>
            </a: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44,1%). </a:t>
            </a:r>
            <a:endParaRPr lang="ru-RU" altLang="ru-RU" sz="2000" dirty="0">
              <a:latin typeface="Times New Roman" pitchFamily="18" charset="0"/>
              <a:cs typeface="Times New Roman" pitchFamily="18" charset="0"/>
            </a:endParaRPr>
          </a:p>
          <a:p>
            <a:pPr eaLnBrk="1" hangingPunct="1"/>
            <a:endParaRPr lang="ru-RU" alt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/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Запланированный показатель «дорожной карты» выполнен по всем категориям.</a:t>
            </a:r>
            <a:endParaRPr lang="ru-RU" alt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1267" name="Object 4"/>
          <p:cNvGraphicFramePr>
            <a:graphicFrameLocks noChangeAspect="1"/>
          </p:cNvGraphicFramePr>
          <p:nvPr/>
        </p:nvGraphicFramePr>
        <p:xfrm>
          <a:off x="468313" y="692150"/>
          <a:ext cx="7907337" cy="4057650"/>
        </p:xfrm>
        <a:graphic>
          <a:graphicData uri="http://schemas.openxmlformats.org/presentationml/2006/ole">
            <p:oleObj spid="_x0000_s11267" name="Worksheet" r:id="rId4" imgW="7915359" imgH="4067062" progId="Excel.Sheet.8">
              <p:embed/>
            </p:oleObj>
          </a:graphicData>
        </a:graphic>
      </p:graphicFrame>
      <p:sp>
        <p:nvSpPr>
          <p:cNvPr id="11268" name="TextBox 5"/>
          <p:cNvSpPr txBox="1">
            <a:spLocks noChangeArrowheads="1"/>
          </p:cNvSpPr>
          <p:nvPr/>
        </p:nvSpPr>
        <p:spPr bwMode="auto">
          <a:xfrm>
            <a:off x="827088" y="0"/>
            <a:ext cx="7777162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ru-RU" altLang="ru-RU" sz="2800"/>
              <a:t>Средняя заработная плата в 2017 году</a:t>
            </a: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print">
            <a:alphaModFix amt="0"/>
            <a:duotone>
              <a:schemeClr val="bg2">
                <a:shade val="9000"/>
                <a:satMod val="300000"/>
              </a:schemeClr>
              <a:schemeClr val="bg2">
                <a:tint val="90000"/>
                <a:satMod val="225000"/>
              </a:schemeClr>
            </a:duotone>
            <a:lum/>
          </a:blip>
          <a:srcRect/>
          <a:tile tx="0" ty="0" sx="90000" sy="90000" flip="xy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Прямоугольник 3"/>
          <p:cNvSpPr>
            <a:spLocks noChangeArrowheads="1"/>
          </p:cNvSpPr>
          <p:nvPr/>
        </p:nvSpPr>
        <p:spPr bwMode="auto">
          <a:xfrm>
            <a:off x="179388" y="22225"/>
            <a:ext cx="8785225" cy="70173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457200" algn="just" eaLnBrk="1" hangingPunct="1">
              <a:spcAft>
                <a:spcPts val="1800"/>
              </a:spcAft>
            </a:pPr>
            <a:r>
              <a:rPr lang="ru-RU" altLang="ru-RU" sz="2000" dirty="0">
                <a:latin typeface="Times New Roman" pitchFamily="18" charset="0"/>
                <a:cs typeface="Times New Roman" pitchFamily="18" charset="0"/>
              </a:rPr>
              <a:t>Основным направлением работы в </a:t>
            </a: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2018 </a:t>
            </a:r>
            <a:r>
              <a:rPr lang="ru-RU" altLang="ru-RU" sz="2000" dirty="0">
                <a:latin typeface="Times New Roman" pitchFamily="18" charset="0"/>
                <a:cs typeface="Times New Roman" pitchFamily="18" charset="0"/>
              </a:rPr>
              <a:t>году являлось выполнение «Комплексного плана снижения смертности в </a:t>
            </a: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городском округе город Первомайск </a:t>
            </a:r>
            <a:r>
              <a:rPr lang="ru-RU" altLang="ru-RU" sz="2000" dirty="0">
                <a:latin typeface="Times New Roman" pitchFamily="18" charset="0"/>
                <a:cs typeface="Times New Roman" pitchFamily="18" charset="0"/>
              </a:rPr>
              <a:t>на 2013 - 2020 годы</a:t>
            </a: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». </a:t>
            </a:r>
          </a:p>
          <a:p>
            <a:pPr indent="457200" algn="just" eaLnBrk="1" hangingPunct="1">
              <a:spcAft>
                <a:spcPts val="1800"/>
              </a:spcAft>
            </a:pP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В 2018 году проводилась работа по реализации комплексного плана снижения смертности и направлялась на реализацию комплекса мер государственной политики по решению задач повышения качества и доступности медицинской помощи в рамках Программы государственных гарантий по оказанию бесплатной помощи населению Нижегородской области, укрепление здравоохранения района, повышение уровня здоровья граждан. Проводилась межведомственная работа с органами внутренних дел, социальной защиты населения, организованы </a:t>
            </a:r>
            <a:r>
              <a:rPr lang="ru-RU" altLang="ru-RU" sz="2000" dirty="0" err="1" smtClean="0">
                <a:latin typeface="Times New Roman" pitchFamily="18" charset="0"/>
                <a:cs typeface="Times New Roman" pitchFamily="18" charset="0"/>
              </a:rPr>
              <a:t>подворовые</a:t>
            </a: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 обходы граждан, одиноко проживающих и ведущих асоциальный образ жизни. Разработан план совместной работы со службой социальной защиты и органами внутренних дел по  выявлению, патронажу людей, находящихся в трудной жизненной ситуации, а также лиц, ведущих асоциальный образ жизни, в целях профилактики преждевременной смертности данной категории граждан. Проводились мероприятия, направленные на раннее выявление заболеваний, открыт кабинет реабилитации, кризисный кабинет. В целях популяризации здорового образа жизни ведут работу 12 школ здоровья и кабинет профилактики.</a:t>
            </a:r>
          </a:p>
          <a:p>
            <a:pPr indent="457200" algn="just" eaLnBrk="1" hangingPunct="1">
              <a:spcAft>
                <a:spcPts val="1800"/>
              </a:spcAft>
            </a:pPr>
            <a:endParaRPr lang="ru-RU" altLang="ru-RU" sz="20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print">
            <a:alphaModFix amt="0"/>
            <a:duotone>
              <a:schemeClr val="bg2">
                <a:shade val="9000"/>
                <a:satMod val="300000"/>
              </a:schemeClr>
              <a:schemeClr val="bg2">
                <a:tint val="90000"/>
                <a:satMod val="225000"/>
              </a:schemeClr>
            </a:duotone>
            <a:lum/>
          </a:blip>
          <a:srcRect/>
          <a:tile tx="0" ty="0" sx="90000" sy="90000" flip="xy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Прямоугольник 3"/>
          <p:cNvSpPr>
            <a:spLocks noChangeArrowheads="1"/>
          </p:cNvSpPr>
          <p:nvPr/>
        </p:nvSpPr>
        <p:spPr bwMode="auto">
          <a:xfrm>
            <a:off x="179388" y="22225"/>
            <a:ext cx="8785225" cy="347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457200" algn="just" eaLnBrk="1" hangingPunct="1">
              <a:spcAft>
                <a:spcPts val="1800"/>
              </a:spcAft>
            </a:pP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Значительного снижения уровня общей смертности достигнуть не удалось. Показатель снизился на 1,2% к уровню 2017 года.</a:t>
            </a:r>
          </a:p>
          <a:p>
            <a:pPr indent="457200" algn="just" eaLnBrk="1" hangingPunct="1">
              <a:spcAft>
                <a:spcPts val="1800"/>
              </a:spcAft>
            </a:pP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Удалось снизить смертность от болезней системы кровообращения, болезней органов дыхания, злокачественных новообразований.</a:t>
            </a:r>
          </a:p>
          <a:p>
            <a:pPr indent="457200" algn="just" eaLnBrk="1" hangingPunct="1">
              <a:spcAft>
                <a:spcPts val="1800"/>
              </a:spcAft>
            </a:pP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Выросла смертность от болезней органов пищеварения, от самоубийств, убийств, дорожно-транспортных происшествий, от прочих причин (старость).</a:t>
            </a:r>
          </a:p>
          <a:p>
            <a:pPr indent="457200" algn="just" eaLnBrk="1" hangingPunct="1">
              <a:spcAft>
                <a:spcPts val="1800"/>
              </a:spcAft>
            </a:pP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Не было случаев смерти от случайного отравления суррогатами алкоголя.</a:t>
            </a:r>
          </a:p>
          <a:p>
            <a:pPr indent="457200" algn="just" eaLnBrk="1" hangingPunct="1">
              <a:spcAft>
                <a:spcPts val="1800"/>
              </a:spcAft>
            </a:pPr>
            <a:endParaRPr lang="ru-RU" altLang="ru-RU" sz="20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print">
            <a:alphaModFix amt="0"/>
            <a:duotone>
              <a:schemeClr val="bg2">
                <a:shade val="9000"/>
                <a:satMod val="300000"/>
              </a:schemeClr>
              <a:schemeClr val="bg2">
                <a:tint val="90000"/>
                <a:satMod val="225000"/>
              </a:schemeClr>
            </a:duotone>
            <a:lum/>
          </a:blip>
          <a:srcRect/>
          <a:tile tx="0" ty="0" sx="90000" sy="90000" flip="xy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Прямоугольник 3"/>
          <p:cNvSpPr>
            <a:spLocks noChangeArrowheads="1"/>
          </p:cNvSpPr>
          <p:nvPr/>
        </p:nvSpPr>
        <p:spPr bwMode="auto">
          <a:xfrm>
            <a:off x="179388" y="22225"/>
            <a:ext cx="8785225" cy="65556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457200" algn="just" eaLnBrk="1" hangingPunct="1">
              <a:spcAft>
                <a:spcPts val="1800"/>
              </a:spcAft>
            </a:pP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Стратегической задачей здравоохранения городского округа город Первомайск являлось и является снижение смертности населения, поскольку показатели смертности населения г.о.г. Первомайск, по прогнозу, будут выше </a:t>
            </a:r>
            <a:r>
              <a:rPr lang="ru-RU" altLang="ru-RU" sz="2000" dirty="0" err="1" smtClean="0">
                <a:latin typeface="Times New Roman" pitchFamily="18" charset="0"/>
                <a:cs typeface="Times New Roman" pitchFamily="18" charset="0"/>
              </a:rPr>
              <a:t>среднеобластных</a:t>
            </a: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 показателей, в среднем на 23,7% по итогам 2018 года.</a:t>
            </a:r>
          </a:p>
          <a:p>
            <a:pPr indent="457200" algn="just" eaLnBrk="1" hangingPunct="1">
              <a:spcAft>
                <a:spcPts val="1800"/>
              </a:spcAft>
            </a:pP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Это связано, прежде всего, с большим удельным весом населения пожилого и старческого возраста. Среди умерших лица старше 80 лет составляют 39%, а средний возраст умерших составляет 74,7%.</a:t>
            </a:r>
          </a:p>
          <a:p>
            <a:pPr indent="457200" algn="just" eaLnBrk="1" hangingPunct="1">
              <a:spcAft>
                <a:spcPts val="1800"/>
              </a:spcAft>
            </a:pP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В трудоспособном возрасте умерло 58 человек (18% от всех умерших).</a:t>
            </a:r>
          </a:p>
          <a:p>
            <a:pPr indent="457200" algn="just" eaLnBrk="1" hangingPunct="1">
              <a:spcAft>
                <a:spcPts val="1800"/>
              </a:spcAft>
            </a:pP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На 01.12.2018 года объемы выполнения стационарной медицинской помощи в соответствии с государственным заказом составили 100% (ОМС – 100%, областной бюджет – 100%) амбулаторной медицинской помощи: в том числе по ОМС: обращения - 77,4% от плана; посещения - 94,6% от плана; неотложная помощь - 83,7%; по областному бюджету – 103,8% от плана-задания посещения 102,1% - обращения; скорой медицинской помощи – 97% от плана; по койкам дневного пребывания – 96,6% от плана; по стоматологии – 86,1% от плана-задания.</a:t>
            </a:r>
          </a:p>
          <a:p>
            <a:pPr indent="457200" algn="just" eaLnBrk="1" hangingPunct="1">
              <a:spcAft>
                <a:spcPts val="1800"/>
              </a:spcAft>
            </a:pP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Снизилась стационарная летальность с 1,3 в 2017 году до 1,1 в 2018 году (на 15,3%).</a:t>
            </a: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print">
            <a:alphaModFix amt="0"/>
            <a:duotone>
              <a:schemeClr val="bg2">
                <a:shade val="9000"/>
                <a:satMod val="300000"/>
              </a:schemeClr>
              <a:schemeClr val="bg2">
                <a:tint val="90000"/>
                <a:satMod val="225000"/>
              </a:schemeClr>
            </a:duotone>
            <a:lum/>
          </a:blip>
          <a:srcRect/>
          <a:tile tx="0" ty="0" sx="90000" sy="90000" flip="xy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Прямоугольник 3"/>
          <p:cNvSpPr>
            <a:spLocks noChangeArrowheads="1"/>
          </p:cNvSpPr>
          <p:nvPr/>
        </p:nvSpPr>
        <p:spPr bwMode="auto">
          <a:xfrm>
            <a:off x="35496" y="22225"/>
            <a:ext cx="9108504" cy="55553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indent="457200" eaLnBrk="1" hangingPunct="1">
              <a:spcAft>
                <a:spcPts val="1800"/>
              </a:spcAft>
            </a:pP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Снизилось количество абортов с 27 в 2017 году до 19 в 2018 году (на 42,1%).</a:t>
            </a:r>
          </a:p>
          <a:p>
            <a:pPr indent="457200" eaLnBrk="1" hangingPunct="1">
              <a:spcAft>
                <a:spcPts val="1800"/>
              </a:spcAft>
            </a:pP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Выросла оперативная активность с 59,1 в 2017 году до 65,8 в 2018 году (на 11,3%). Увеличилось количество плановых операций со 188 в 2017 году до 263 в 2018 году. Увеличилось количество </a:t>
            </a:r>
            <a:r>
              <a:rPr lang="ru-RU" altLang="ru-RU" sz="2000" dirty="0" err="1" smtClean="0">
                <a:latin typeface="Times New Roman" pitchFamily="18" charset="0"/>
                <a:cs typeface="Times New Roman" pitchFamily="18" charset="0"/>
              </a:rPr>
              <a:t>грыжесечений</a:t>
            </a: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 (с 64 до 71, </a:t>
            </a:r>
            <a:r>
              <a:rPr lang="ru-RU" altLang="ru-RU" sz="2000" dirty="0" err="1" smtClean="0">
                <a:latin typeface="Times New Roman" pitchFamily="18" charset="0"/>
                <a:cs typeface="Times New Roman" pitchFamily="18" charset="0"/>
              </a:rPr>
              <a:t>холецистэктомий</a:t>
            </a: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 (с 28 до 43), в том числе </a:t>
            </a:r>
            <a:r>
              <a:rPr lang="ru-RU" altLang="ru-RU" sz="2000" dirty="0" err="1" smtClean="0">
                <a:latin typeface="Times New Roman" pitchFamily="18" charset="0"/>
                <a:cs typeface="Times New Roman" pitchFamily="18" charset="0"/>
              </a:rPr>
              <a:t>лапароскопических</a:t>
            </a: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 ( </a:t>
            </a:r>
            <a:r>
              <a:rPr lang="ru-RU" altLang="ru-RU" sz="2000" dirty="0" err="1" smtClean="0">
                <a:latin typeface="Times New Roman" pitchFamily="18" charset="0"/>
                <a:cs typeface="Times New Roman" pitchFamily="18" charset="0"/>
              </a:rPr>
              <a:t>малоинвазивных</a:t>
            </a: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) с 25 до 31.</a:t>
            </a:r>
          </a:p>
          <a:p>
            <a:pPr indent="457200" eaLnBrk="1" hangingPunct="1">
              <a:spcAft>
                <a:spcPts val="1800"/>
              </a:spcAft>
            </a:pP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Не может не радовать рост </a:t>
            </a:r>
            <a:r>
              <a:rPr lang="ru-RU" altLang="ru-RU" sz="2000" dirty="0" err="1" smtClean="0">
                <a:latin typeface="Times New Roman" pitchFamily="18" charset="0"/>
                <a:cs typeface="Times New Roman" pitchFamily="18" charset="0"/>
              </a:rPr>
              <a:t>венэктомий</a:t>
            </a: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 с 16 до 18, а также операций на костях и суставах. Раньше проведение данных операций было доступно только в областном центре.</a:t>
            </a:r>
          </a:p>
          <a:p>
            <a:pPr indent="457200" eaLnBrk="1" hangingPunct="1">
              <a:spcAft>
                <a:spcPts val="1800"/>
              </a:spcAft>
            </a:pP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 По диспансеризации определенных групп взрослого населения план выполнен на 100% (осмотрено 2861 человек), дети-сироты и дети, находящиеся в трудной жизненной ситуации осмотрены на 100%.</a:t>
            </a:r>
          </a:p>
          <a:p>
            <a:pPr indent="457200" eaLnBrk="1" hangingPunct="1">
              <a:spcAft>
                <a:spcPts val="1800"/>
              </a:spcAft>
            </a:pP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Стопроцентное выполнение объемов по всем видам медицинской помощи также будет являться одной из первоочередных задач </a:t>
            </a:r>
            <a:r>
              <a:rPr lang="ru-RU" altLang="ru-RU" sz="2000" smtClean="0">
                <a:latin typeface="Times New Roman" pitchFamily="18" charset="0"/>
                <a:cs typeface="Times New Roman" pitchFamily="18" charset="0"/>
              </a:rPr>
              <a:t>в 2019 </a:t>
            </a: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году.</a:t>
            </a:r>
          </a:p>
          <a:p>
            <a:pPr indent="457200" algn="just" eaLnBrk="1" hangingPunct="1">
              <a:spcAft>
                <a:spcPts val="1800"/>
              </a:spcAft>
            </a:pPr>
            <a:endParaRPr lang="ru-RU" altLang="ru-RU" sz="20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Рисунок 1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Рисунок 1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Рисунок 1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Прямоугольник 3"/>
          <p:cNvSpPr>
            <a:spLocks noChangeArrowheads="1"/>
          </p:cNvSpPr>
          <p:nvPr/>
        </p:nvSpPr>
        <p:spPr bwMode="auto">
          <a:xfrm>
            <a:off x="1115616" y="188640"/>
            <a:ext cx="7777559" cy="56938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 eaLnBrk="1" hangingPunct="1"/>
            <a:r>
              <a:rPr lang="ru-RU" altLang="ru-RU" sz="2800" dirty="0" smtClean="0">
                <a:latin typeface="Times New Roman" pitchFamily="18" charset="0"/>
                <a:cs typeface="Times New Roman" pitchFamily="18" charset="0"/>
              </a:rPr>
              <a:t>В 2018 </a:t>
            </a:r>
            <a:r>
              <a:rPr lang="ru-RU" altLang="ru-RU" sz="2800" dirty="0">
                <a:latin typeface="Times New Roman" pitchFamily="18" charset="0"/>
                <a:cs typeface="Times New Roman" pitchFamily="18" charset="0"/>
              </a:rPr>
              <a:t>году медицинскую помощь населению городского округа город Первомайск  оказывало одно стационарное медицинское учреждение – </a:t>
            </a:r>
            <a:br>
              <a:rPr lang="ru-RU" altLang="ru-RU" sz="2800" dirty="0"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2800" dirty="0">
                <a:latin typeface="Times New Roman" pitchFamily="18" charset="0"/>
                <a:cs typeface="Times New Roman" pitchFamily="18" charset="0"/>
              </a:rPr>
              <a:t>ГБУЗ НО "Первомайская ЦРБ" с круглосуточным стационаром </a:t>
            </a:r>
            <a:r>
              <a:rPr lang="ru-RU" altLang="ru-RU" sz="2800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2800" dirty="0">
                <a:latin typeface="Times New Roman" pitchFamily="18" charset="0"/>
                <a:cs typeface="Times New Roman" pitchFamily="18" charset="0"/>
              </a:rPr>
              <a:t>96 коек, в том числе :</a:t>
            </a:r>
          </a:p>
          <a:p>
            <a:pPr eaLnBrk="1" hangingPunct="1">
              <a:buFont typeface="Wingdings" pitchFamily="2" charset="2"/>
              <a:buChar char="ü"/>
            </a:pPr>
            <a:r>
              <a:rPr lang="ru-RU" altLang="ru-RU" sz="2800" dirty="0" smtClean="0">
                <a:latin typeface="Times New Roman" pitchFamily="18" charset="0"/>
                <a:cs typeface="Times New Roman" pitchFamily="18" charset="0"/>
              </a:rPr>
              <a:t> 33 </a:t>
            </a:r>
            <a:r>
              <a:rPr lang="ru-RU" altLang="ru-RU" sz="2800" dirty="0">
                <a:latin typeface="Times New Roman" pitchFamily="18" charset="0"/>
                <a:cs typeface="Times New Roman" pitchFamily="18" charset="0"/>
              </a:rPr>
              <a:t>терапевтических, </a:t>
            </a:r>
          </a:p>
          <a:p>
            <a:pPr eaLnBrk="1" hangingPunct="1">
              <a:buFont typeface="Wingdings" pitchFamily="2" charset="2"/>
              <a:buChar char="ü"/>
            </a:pPr>
            <a:r>
              <a:rPr lang="ru-RU" altLang="ru-RU" sz="2800" dirty="0" smtClean="0">
                <a:latin typeface="Times New Roman" pitchFamily="18" charset="0"/>
                <a:cs typeface="Times New Roman" pitchFamily="18" charset="0"/>
              </a:rPr>
              <a:t> 20 </a:t>
            </a:r>
            <a:r>
              <a:rPr lang="ru-RU" altLang="ru-RU" sz="2800" dirty="0">
                <a:latin typeface="Times New Roman" pitchFamily="18" charset="0"/>
                <a:cs typeface="Times New Roman" pitchFamily="18" charset="0"/>
              </a:rPr>
              <a:t>хирургических, </a:t>
            </a:r>
          </a:p>
          <a:p>
            <a:pPr eaLnBrk="1" hangingPunct="1">
              <a:buFont typeface="Wingdings" pitchFamily="2" charset="2"/>
              <a:buChar char="ü"/>
            </a:pPr>
            <a:r>
              <a:rPr lang="ru-RU" altLang="ru-RU" sz="2800" dirty="0" smtClean="0">
                <a:latin typeface="Times New Roman" pitchFamily="18" charset="0"/>
                <a:cs typeface="Times New Roman" pitchFamily="18" charset="0"/>
              </a:rPr>
              <a:t> 9 педиатрических, </a:t>
            </a:r>
            <a:endParaRPr lang="ru-RU" altLang="ru-RU" sz="2800" dirty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Font typeface="Wingdings" pitchFamily="2" charset="2"/>
              <a:buChar char="ü"/>
            </a:pPr>
            <a:r>
              <a:rPr lang="ru-RU" altLang="ru-RU" sz="2800" dirty="0" smtClean="0">
                <a:latin typeface="Times New Roman" pitchFamily="18" charset="0"/>
                <a:cs typeface="Times New Roman" pitchFamily="18" charset="0"/>
              </a:rPr>
              <a:t> 8 </a:t>
            </a:r>
            <a:r>
              <a:rPr lang="ru-RU" altLang="ru-RU" sz="2800" dirty="0">
                <a:latin typeface="Times New Roman" pitchFamily="18" charset="0"/>
                <a:cs typeface="Times New Roman" pitchFamily="18" charset="0"/>
              </a:rPr>
              <a:t>неврологических,</a:t>
            </a:r>
          </a:p>
          <a:p>
            <a:pPr eaLnBrk="1" hangingPunct="1">
              <a:buFont typeface="Wingdings" pitchFamily="2" charset="2"/>
              <a:buChar char="ü"/>
            </a:pPr>
            <a:r>
              <a:rPr lang="ru-RU" altLang="ru-RU" sz="2800" dirty="0" smtClean="0">
                <a:latin typeface="Times New Roman" pitchFamily="18" charset="0"/>
                <a:cs typeface="Times New Roman" pitchFamily="18" charset="0"/>
              </a:rPr>
              <a:t> 3 </a:t>
            </a:r>
            <a:r>
              <a:rPr lang="ru-RU" altLang="ru-RU" sz="2800" dirty="0">
                <a:latin typeface="Times New Roman" pitchFamily="18" charset="0"/>
                <a:cs typeface="Times New Roman" pitchFamily="18" charset="0"/>
              </a:rPr>
              <a:t>гинекологических, </a:t>
            </a:r>
          </a:p>
          <a:p>
            <a:pPr eaLnBrk="1" hangingPunct="1">
              <a:buFont typeface="Wingdings" pitchFamily="2" charset="2"/>
              <a:buChar char="ü"/>
            </a:pPr>
            <a:r>
              <a:rPr lang="ru-RU" altLang="ru-RU" sz="2800" dirty="0" smtClean="0">
                <a:latin typeface="Times New Roman" pitchFamily="18" charset="0"/>
                <a:cs typeface="Times New Roman" pitchFamily="18" charset="0"/>
              </a:rPr>
              <a:t> 3 </a:t>
            </a:r>
            <a:r>
              <a:rPr lang="ru-RU" altLang="ru-RU" sz="2800" dirty="0">
                <a:latin typeface="Times New Roman" pitchFamily="18" charset="0"/>
                <a:cs typeface="Times New Roman" pitchFamily="18" charset="0"/>
              </a:rPr>
              <a:t>ПИТ, </a:t>
            </a:r>
          </a:p>
          <a:p>
            <a:pPr eaLnBrk="1" hangingPunct="1">
              <a:buFont typeface="Wingdings" pitchFamily="2" charset="2"/>
              <a:buChar char="ü"/>
            </a:pPr>
            <a:r>
              <a:rPr lang="ru-RU" altLang="ru-RU" sz="2800" dirty="0" smtClean="0">
                <a:latin typeface="Times New Roman" pitchFamily="18" charset="0"/>
                <a:cs typeface="Times New Roman" pitchFamily="18" charset="0"/>
              </a:rPr>
              <a:t> 10 </a:t>
            </a:r>
            <a:r>
              <a:rPr lang="ru-RU" altLang="ru-RU" sz="2800" dirty="0">
                <a:latin typeface="Times New Roman" pitchFamily="18" charset="0"/>
                <a:cs typeface="Times New Roman" pitchFamily="18" charset="0"/>
              </a:rPr>
              <a:t>туберкулезных,</a:t>
            </a:r>
          </a:p>
          <a:p>
            <a:pPr eaLnBrk="1" hangingPunct="1">
              <a:buFont typeface="Wingdings" pitchFamily="2" charset="2"/>
              <a:buChar char="ü"/>
            </a:pPr>
            <a:r>
              <a:rPr lang="ru-RU" altLang="ru-RU" sz="2800" dirty="0" smtClean="0">
                <a:latin typeface="Times New Roman" pitchFamily="18" charset="0"/>
                <a:cs typeface="Times New Roman" pitchFamily="18" charset="0"/>
              </a:rPr>
              <a:t> 10 </a:t>
            </a:r>
            <a:r>
              <a:rPr lang="ru-RU" altLang="ru-RU" sz="2800" dirty="0">
                <a:latin typeface="Times New Roman" pitchFamily="18" charset="0"/>
                <a:cs typeface="Times New Roman" pitchFamily="18" charset="0"/>
              </a:rPr>
              <a:t>инфекционных; </a:t>
            </a: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Рисунок 1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Рисунок 1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Рисунок 1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Рисунок 1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Рисунок 1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Рисунок 1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Рисунок 1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Рисунок 1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Рисунок 2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Рисунок 1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Прямоугольник 3"/>
          <p:cNvSpPr>
            <a:spLocks noChangeArrowheads="1"/>
          </p:cNvSpPr>
          <p:nvPr/>
        </p:nvSpPr>
        <p:spPr bwMode="auto">
          <a:xfrm>
            <a:off x="1007542" y="148471"/>
            <a:ext cx="7740922" cy="67095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ü"/>
            </a:pP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дневным </a:t>
            </a:r>
            <a:r>
              <a:rPr lang="ru-RU" altLang="ru-RU" sz="2400" dirty="0">
                <a:latin typeface="Times New Roman" pitchFamily="18" charset="0"/>
                <a:cs typeface="Times New Roman" pitchFamily="18" charset="0"/>
              </a:rPr>
              <a:t>стационаром на 32 койки и 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поликлиникой    на </a:t>
            </a:r>
            <a:r>
              <a:rPr lang="ru-RU" altLang="ru-RU" sz="2400" dirty="0">
                <a:latin typeface="Times New Roman" pitchFamily="18" charset="0"/>
                <a:cs typeface="Times New Roman" pitchFamily="18" charset="0"/>
              </a:rPr>
              <a:t>500 посещений в смену, </a:t>
            </a:r>
          </a:p>
          <a:p>
            <a:pPr eaLnBrk="1" hangingPunct="1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ü"/>
            </a:pP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2 </a:t>
            </a:r>
            <a:r>
              <a:rPr lang="ru-RU" altLang="ru-RU" sz="2400" dirty="0">
                <a:latin typeface="Times New Roman" pitchFamily="18" charset="0"/>
                <a:cs typeface="Times New Roman" pitchFamily="18" charset="0"/>
              </a:rPr>
              <a:t>амбулаторно-поликлинических 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учреждения: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spcBef>
                <a:spcPts val="600"/>
              </a:spcBef>
              <a:spcAft>
                <a:spcPts val="600"/>
              </a:spcAft>
            </a:pPr>
            <a:r>
              <a:rPr lang="ru-RU" altLang="ru-RU" sz="2400" dirty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altLang="ru-RU" sz="2400" dirty="0" err="1">
                <a:latin typeface="Times New Roman" pitchFamily="18" charset="0"/>
                <a:cs typeface="Times New Roman" pitchFamily="18" charset="0"/>
              </a:rPr>
              <a:t>Сатисская</a:t>
            </a:r>
            <a:r>
              <a:rPr lang="ru-RU" altLang="ru-RU" sz="2400" dirty="0">
                <a:latin typeface="Times New Roman" pitchFamily="18" charset="0"/>
                <a:cs typeface="Times New Roman" pitchFamily="18" charset="0"/>
              </a:rPr>
              <a:t> ВА на 100 посещений в смену и дневным стационаром при поликлинике на 5 коек, </a:t>
            </a:r>
          </a:p>
          <a:p>
            <a:pPr eaLnBrk="1" hangingPunct="1">
              <a:spcBef>
                <a:spcPts val="600"/>
              </a:spcBef>
              <a:spcAft>
                <a:spcPts val="600"/>
              </a:spcAft>
            </a:pPr>
            <a:r>
              <a:rPr lang="ru-RU" altLang="ru-RU" sz="2400" dirty="0">
                <a:latin typeface="Times New Roman" pitchFamily="18" charset="0"/>
                <a:cs typeface="Times New Roman" pitchFamily="18" charset="0"/>
              </a:rPr>
              <a:t>- Рогожская СВА на 75 посещений в смену и дневным стационаром на 3 койки и </a:t>
            </a:r>
          </a:p>
          <a:p>
            <a:pPr eaLnBrk="1" hangingPunct="1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ü"/>
            </a:pP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9 </a:t>
            </a:r>
            <a:r>
              <a:rPr lang="ru-RU" altLang="ru-RU" sz="2400" dirty="0">
                <a:latin typeface="Times New Roman" pitchFamily="18" charset="0"/>
                <a:cs typeface="Times New Roman" pitchFamily="18" charset="0"/>
              </a:rPr>
              <a:t>фельдшерско-акушерских 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пунктов: </a:t>
            </a:r>
          </a:p>
          <a:p>
            <a:pPr eaLnBrk="1" hangingPunct="1">
              <a:spcBef>
                <a:spcPts val="600"/>
              </a:spcBef>
              <a:spcAft>
                <a:spcPts val="600"/>
              </a:spcAft>
            </a:pP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Берещинский</a:t>
            </a:r>
            <a:r>
              <a:rPr lang="ru-RU" altLang="ru-RU" sz="2400" dirty="0">
                <a:latin typeface="Times New Roman" pitchFamily="18" charset="0"/>
                <a:cs typeface="Times New Roman" pitchFamily="18" charset="0"/>
              </a:rPr>
              <a:t>, Петровский, Николаевский, </a:t>
            </a:r>
            <a:r>
              <a:rPr lang="ru-RU" altLang="ru-RU" sz="2400" dirty="0" err="1">
                <a:latin typeface="Times New Roman" pitchFamily="18" charset="0"/>
                <a:cs typeface="Times New Roman" pitchFamily="18" charset="0"/>
              </a:rPr>
              <a:t>Шутиловский</a:t>
            </a:r>
            <a:r>
              <a:rPr lang="ru-RU" altLang="ru-RU" sz="2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2400" dirty="0" err="1">
                <a:latin typeface="Times New Roman" pitchFamily="18" charset="0"/>
                <a:cs typeface="Times New Roman" pitchFamily="18" charset="0"/>
              </a:rPr>
              <a:t>Обуховский</a:t>
            </a:r>
            <a:r>
              <a:rPr lang="ru-RU" altLang="ru-RU" sz="2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2400" dirty="0" err="1">
                <a:latin typeface="Times New Roman" pitchFamily="18" charset="0"/>
                <a:cs typeface="Times New Roman" pitchFamily="18" charset="0"/>
              </a:rPr>
              <a:t>Нелейский</a:t>
            </a:r>
            <a:r>
              <a:rPr lang="ru-RU" altLang="ru-RU" sz="2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2400" dirty="0" err="1">
                <a:latin typeface="Times New Roman" pitchFamily="18" charset="0"/>
                <a:cs typeface="Times New Roman" pitchFamily="18" charset="0"/>
              </a:rPr>
              <a:t>Маломакателемский</a:t>
            </a:r>
            <a:r>
              <a:rPr lang="ru-RU" altLang="ru-RU" sz="2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2400" dirty="0" err="1">
                <a:latin typeface="Times New Roman" pitchFamily="18" charset="0"/>
                <a:cs typeface="Times New Roman" pitchFamily="18" charset="0"/>
              </a:rPr>
              <a:t>Кошелихинский</a:t>
            </a:r>
            <a:r>
              <a:rPr lang="ru-RU" altLang="ru-RU" sz="2400" dirty="0">
                <a:latin typeface="Times New Roman" pitchFamily="18" charset="0"/>
                <a:cs typeface="Times New Roman" pitchFamily="18" charset="0"/>
              </a:rPr>
              <a:t>, Успенский.  </a:t>
            </a:r>
          </a:p>
          <a:p>
            <a:pPr eaLnBrk="1" hangingPunct="1">
              <a:spcBef>
                <a:spcPts val="600"/>
              </a:spcBef>
              <a:spcAft>
                <a:spcPts val="600"/>
              </a:spcAft>
            </a:pPr>
            <a:r>
              <a:rPr lang="ru-RU" altLang="ru-RU" sz="2400" dirty="0">
                <a:latin typeface="Times New Roman" pitchFamily="18" charset="0"/>
                <a:cs typeface="Times New Roman" pitchFamily="18" charset="0"/>
              </a:rPr>
              <a:t>По сравнению с 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2017 годом, </a:t>
            </a:r>
            <a:r>
              <a:rPr lang="ru-RU" altLang="ru-RU" sz="2400" dirty="0">
                <a:latin typeface="Times New Roman" pitchFamily="18" charset="0"/>
                <a:cs typeface="Times New Roman" pitchFamily="18" charset="0"/>
              </a:rPr>
              <a:t>число круглосуточных и дневных коек осталось 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без изменений.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spcBef>
                <a:spcPts val="600"/>
              </a:spcBef>
              <a:spcAft>
                <a:spcPts val="600"/>
              </a:spcAft>
            </a:pPr>
            <a:r>
              <a:rPr lang="ru-RU" altLang="ru-RU" sz="2400" dirty="0">
                <a:latin typeface="Times New Roman" pitchFamily="18" charset="0"/>
                <a:cs typeface="Times New Roman" pitchFamily="18" charset="0"/>
              </a:rPr>
              <a:t>Все медицинские учреждения имеют лицензию на медицинскую и фармацевтическую деятельность.</a:t>
            </a: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C:\Users\1\Desktop\23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C:\Users\1\Desktop\22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 descr="C:\Users\1\Desktop\23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4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 descr="C:\Users\1\Desktop\96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 descr="C:\Users\1\Desktop\DSC_028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63" y="0"/>
            <a:ext cx="9139237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print">
            <a:alphaModFix amt="0"/>
            <a:duotone>
              <a:schemeClr val="bg2">
                <a:shade val="9000"/>
                <a:satMod val="300000"/>
              </a:schemeClr>
              <a:schemeClr val="bg2">
                <a:tint val="90000"/>
                <a:satMod val="225000"/>
              </a:schemeClr>
            </a:duotone>
            <a:lum/>
          </a:blip>
          <a:srcRect/>
          <a:tile tx="0" ty="0" sx="90000" sy="90000" flip="xy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Объект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 fontScale="85000" lnSpcReduction="10000"/>
          </a:bodyPr>
          <a:lstStyle/>
          <a:p>
            <a:pPr algn="ctr">
              <a:buNone/>
            </a:pPr>
            <a:r>
              <a:rPr lang="ru-RU" sz="2600" b="1" i="1" dirty="0" smtClean="0">
                <a:latin typeface="Times New Roman" pitchFamily="18" charset="0"/>
                <a:cs typeface="Times New Roman" pitchFamily="18" charset="0"/>
              </a:rPr>
              <a:t>Расходы на здравоохранение </a:t>
            </a:r>
            <a:r>
              <a:rPr lang="ru-RU" sz="2600" b="1" i="1" dirty="0" err="1" smtClean="0">
                <a:latin typeface="Times New Roman" pitchFamily="18" charset="0"/>
                <a:cs typeface="Times New Roman" pitchFamily="18" charset="0"/>
              </a:rPr>
              <a:t>г.о.г.Первомайск</a:t>
            </a:r>
            <a:r>
              <a:rPr lang="ru-RU" sz="2600" b="1" i="1" dirty="0" smtClean="0">
                <a:latin typeface="Times New Roman" pitchFamily="18" charset="0"/>
                <a:cs typeface="Times New Roman" pitchFamily="18" charset="0"/>
              </a:rPr>
              <a:t> на 01.12.2018 года </a:t>
            </a:r>
          </a:p>
          <a:p>
            <a:pPr algn="ctr">
              <a:buNone/>
            </a:pPr>
            <a:r>
              <a:rPr lang="ru-RU" sz="2600" b="1" i="1" dirty="0" smtClean="0">
                <a:latin typeface="Times New Roman" pitchFamily="18" charset="0"/>
                <a:cs typeface="Times New Roman" pitchFamily="18" charset="0"/>
              </a:rPr>
              <a:t>составили 118934,3 тыс.рублей, в том числе из них: </a:t>
            </a:r>
          </a:p>
          <a:p>
            <a:pPr algn="ctr">
              <a:buNone/>
            </a:pPr>
            <a:r>
              <a:rPr lang="ru-RU" sz="2600" b="1" u="sng" dirty="0" smtClean="0">
                <a:latin typeface="Times New Roman" pitchFamily="18" charset="0"/>
                <a:cs typeface="Times New Roman" pitchFamily="18" charset="0"/>
              </a:rPr>
              <a:t>За счет всех источников финансирования израсходовано:</a:t>
            </a:r>
          </a:p>
          <a:p>
            <a:pPr>
              <a:buNone/>
            </a:pPr>
            <a:r>
              <a:rPr lang="ru-RU" sz="2600" b="1" dirty="0" smtClean="0">
                <a:latin typeface="Times New Roman" pitchFamily="18" charset="0"/>
                <a:cs typeface="Times New Roman" pitchFamily="18" charset="0"/>
              </a:rPr>
              <a:t>Зарплата с начислениями 88241,0 тыс.рублей </a:t>
            </a:r>
            <a:r>
              <a:rPr lang="ru-RU" sz="2100" dirty="0" smtClean="0">
                <a:latin typeface="Times New Roman" pitchFamily="18" charset="0"/>
                <a:cs typeface="Times New Roman" pitchFamily="18" charset="0"/>
              </a:rPr>
              <a:t>(74% от общего расхода);</a:t>
            </a:r>
          </a:p>
          <a:p>
            <a:pPr>
              <a:buNone/>
            </a:pPr>
            <a:r>
              <a:rPr lang="ru-RU" sz="2100" dirty="0" smtClean="0">
                <a:latin typeface="Times New Roman" pitchFamily="18" charset="0"/>
                <a:cs typeface="Times New Roman" pitchFamily="18" charset="0"/>
              </a:rPr>
              <a:t>В т.ч. ОМС – 74259,5 тыс. руб.</a:t>
            </a:r>
          </a:p>
          <a:p>
            <a:pPr>
              <a:buNone/>
            </a:pPr>
            <a:r>
              <a:rPr lang="ru-RU" sz="2100" dirty="0" smtClean="0">
                <a:latin typeface="Times New Roman" pitchFamily="18" charset="0"/>
                <a:cs typeface="Times New Roman" pitchFamily="18" charset="0"/>
              </a:rPr>
              <a:t>	    Бюджет – 8306,4 тыс. руб.</a:t>
            </a:r>
          </a:p>
          <a:p>
            <a:pPr>
              <a:buNone/>
            </a:pPr>
            <a:r>
              <a:rPr lang="ru-RU" sz="2100" dirty="0" smtClean="0">
                <a:latin typeface="Times New Roman" pitchFamily="18" charset="0"/>
                <a:cs typeface="Times New Roman" pitchFamily="18" charset="0"/>
              </a:rPr>
              <a:t>         Прочие (</a:t>
            </a:r>
            <a:r>
              <a:rPr lang="ru-RU" sz="2100" dirty="0" err="1" smtClean="0">
                <a:latin typeface="Times New Roman" pitchFamily="18" charset="0"/>
                <a:cs typeface="Times New Roman" pitchFamily="18" charset="0"/>
              </a:rPr>
              <a:t>спецсчет</a:t>
            </a:r>
            <a:r>
              <a:rPr lang="ru-RU" sz="2100" dirty="0" smtClean="0">
                <a:latin typeface="Times New Roman" pitchFamily="18" charset="0"/>
                <a:cs typeface="Times New Roman" pitchFamily="18" charset="0"/>
              </a:rPr>
              <a:t>) – 5675,1 тыс. руб.</a:t>
            </a:r>
          </a:p>
          <a:p>
            <a:pPr>
              <a:buNone/>
            </a:pPr>
            <a:r>
              <a:rPr lang="ru-RU" sz="2600" b="1" dirty="0" smtClean="0">
                <a:latin typeface="Times New Roman" pitchFamily="18" charset="0"/>
                <a:cs typeface="Times New Roman" pitchFamily="18" charset="0"/>
              </a:rPr>
              <a:t>Оплачено за коммунальные услуги 8270,1 тыс.рублей </a:t>
            </a:r>
            <a:r>
              <a:rPr lang="ru-RU" sz="2100" dirty="0" smtClean="0">
                <a:latin typeface="Times New Roman" pitchFamily="18" charset="0"/>
                <a:cs typeface="Times New Roman" pitchFamily="18" charset="0"/>
              </a:rPr>
              <a:t>(7% );</a:t>
            </a:r>
          </a:p>
          <a:p>
            <a:pPr>
              <a:buNone/>
            </a:pPr>
            <a:r>
              <a:rPr lang="ru-RU" sz="2100" dirty="0" smtClean="0">
                <a:latin typeface="Times New Roman" pitchFamily="18" charset="0"/>
                <a:cs typeface="Times New Roman" pitchFamily="18" charset="0"/>
              </a:rPr>
              <a:t>В т.ч. ОМС – 6627,6 тыс. руб.</a:t>
            </a:r>
          </a:p>
          <a:p>
            <a:pPr>
              <a:buNone/>
            </a:pPr>
            <a:r>
              <a:rPr lang="ru-RU" sz="2100" dirty="0" smtClean="0">
                <a:latin typeface="Times New Roman" pitchFamily="18" charset="0"/>
                <a:cs typeface="Times New Roman" pitchFamily="18" charset="0"/>
              </a:rPr>
              <a:t>	    Бюджет – 469,3 тыс. руб.</a:t>
            </a:r>
          </a:p>
          <a:p>
            <a:pPr>
              <a:buNone/>
            </a:pPr>
            <a:r>
              <a:rPr lang="ru-RU" sz="2100" dirty="0" smtClean="0">
                <a:latin typeface="Times New Roman" pitchFamily="18" charset="0"/>
                <a:cs typeface="Times New Roman" pitchFamily="18" charset="0"/>
              </a:rPr>
              <a:t>	    Прочие  – 1173,2 тыс. руб.</a:t>
            </a:r>
          </a:p>
          <a:p>
            <a:pPr>
              <a:buNone/>
            </a:pPr>
            <a:r>
              <a:rPr lang="ru-RU" sz="2600" b="1" dirty="0" smtClean="0">
                <a:latin typeface="Times New Roman" pitchFamily="18" charset="0"/>
                <a:cs typeface="Times New Roman" pitchFamily="18" charset="0"/>
              </a:rPr>
              <a:t>Израсходовано на приобретение медикаментов 11214,6 тыс.рублей </a:t>
            </a:r>
            <a:r>
              <a:rPr lang="ru-RU" sz="2100" dirty="0" smtClean="0">
                <a:latin typeface="Times New Roman" pitchFamily="18" charset="0"/>
                <a:cs typeface="Times New Roman" pitchFamily="18" charset="0"/>
              </a:rPr>
              <a:t>(9,4%);</a:t>
            </a:r>
          </a:p>
          <a:p>
            <a:pPr>
              <a:buNone/>
            </a:pPr>
            <a:r>
              <a:rPr lang="ru-RU" sz="2100" dirty="0" smtClean="0">
                <a:latin typeface="Times New Roman" pitchFamily="18" charset="0"/>
                <a:cs typeface="Times New Roman" pitchFamily="18" charset="0"/>
              </a:rPr>
              <a:t>В т.ч. ОМС – 9825,6 тыс. руб.</a:t>
            </a:r>
          </a:p>
          <a:p>
            <a:pPr>
              <a:buNone/>
            </a:pPr>
            <a:r>
              <a:rPr lang="ru-RU" sz="2100" dirty="0" smtClean="0">
                <a:latin typeface="Times New Roman" pitchFamily="18" charset="0"/>
                <a:cs typeface="Times New Roman" pitchFamily="18" charset="0"/>
              </a:rPr>
              <a:t>	     Бюджет – 72,6 тыс. руб.</a:t>
            </a:r>
          </a:p>
          <a:p>
            <a:pPr>
              <a:buNone/>
            </a:pPr>
            <a:r>
              <a:rPr lang="ru-RU" sz="2100" dirty="0" smtClean="0">
                <a:latin typeface="Times New Roman" pitchFamily="18" charset="0"/>
                <a:cs typeface="Times New Roman" pitchFamily="18" charset="0"/>
              </a:rPr>
              <a:t>	     Прочие  – 1316,4 тыс. руб.</a:t>
            </a:r>
          </a:p>
          <a:p>
            <a:pPr>
              <a:buNone/>
            </a:pPr>
            <a:r>
              <a:rPr lang="ru-RU" sz="2600" b="1" dirty="0" smtClean="0">
                <a:latin typeface="Times New Roman" pitchFamily="18" charset="0"/>
                <a:cs typeface="Times New Roman" pitchFamily="18" charset="0"/>
              </a:rPr>
              <a:t>Израсходовано средств на продукты питания для больных</a:t>
            </a:r>
          </a:p>
          <a:p>
            <a:pPr>
              <a:buNone/>
            </a:pPr>
            <a:r>
              <a:rPr lang="ru-RU" sz="2600" b="1" dirty="0" smtClean="0">
                <a:latin typeface="Times New Roman" pitchFamily="18" charset="0"/>
                <a:cs typeface="Times New Roman" pitchFamily="18" charset="0"/>
              </a:rPr>
              <a:t>стационара 2071,6 тыс. руб</a:t>
            </a:r>
            <a:r>
              <a:rPr lang="ru-RU" sz="2100" b="1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100" dirty="0" smtClean="0">
                <a:latin typeface="Times New Roman" pitchFamily="18" charset="0"/>
                <a:cs typeface="Times New Roman" pitchFamily="18" charset="0"/>
              </a:rPr>
              <a:t>(1,7%)</a:t>
            </a:r>
          </a:p>
          <a:p>
            <a:pPr>
              <a:buNone/>
            </a:pPr>
            <a:r>
              <a:rPr lang="ru-RU" sz="2100" dirty="0" smtClean="0">
                <a:latin typeface="Times New Roman" pitchFamily="18" charset="0"/>
                <a:cs typeface="Times New Roman" pitchFamily="18" charset="0"/>
              </a:rPr>
              <a:t>В т.ч. ОМС – 1967,9 тыс. руб.</a:t>
            </a:r>
          </a:p>
          <a:p>
            <a:pPr>
              <a:buNone/>
            </a:pPr>
            <a:r>
              <a:rPr lang="ru-RU" sz="2100" dirty="0" smtClean="0">
                <a:latin typeface="Times New Roman" pitchFamily="18" charset="0"/>
                <a:cs typeface="Times New Roman" pitchFamily="18" charset="0"/>
              </a:rPr>
              <a:t>	    Бюджет – 103,7 тыс. руб.</a:t>
            </a:r>
          </a:p>
        </p:txBody>
      </p:sp>
    </p:spTree>
  </p:cSld>
  <p:clrMapOvr>
    <a:masterClrMapping/>
  </p:clrMapOvr>
  <p:transition>
    <p:fade thruBlk="1"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print">
            <a:alphaModFix amt="0"/>
            <a:duotone>
              <a:schemeClr val="bg2">
                <a:shade val="9000"/>
                <a:satMod val="300000"/>
              </a:schemeClr>
              <a:schemeClr val="bg2">
                <a:tint val="90000"/>
                <a:satMod val="225000"/>
              </a:schemeClr>
            </a:duotone>
            <a:lum/>
          </a:blip>
          <a:srcRect/>
          <a:tile tx="0" ty="0" sx="90000" sy="90000" flip="xy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3"/>
          <p:cNvSpPr>
            <a:spLocks noChangeArrowheads="1"/>
          </p:cNvSpPr>
          <p:nvPr/>
        </p:nvSpPr>
        <p:spPr bwMode="auto">
          <a:xfrm>
            <a:off x="179263" y="-39882"/>
            <a:ext cx="8785225" cy="67710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457200" algn="just" eaLnBrk="1" hangingPunct="1">
              <a:spcAft>
                <a:spcPts val="1800"/>
              </a:spcAft>
            </a:pPr>
            <a:r>
              <a:rPr lang="ru-RU" altLang="ru-RU" sz="2800" b="1" i="1" dirty="0" smtClean="0">
                <a:latin typeface="Times New Roman" pitchFamily="18" charset="0"/>
                <a:cs typeface="Times New Roman" pitchFamily="18" charset="0"/>
              </a:rPr>
              <a:t>Задачи, которые будем решать в 2019 году:</a:t>
            </a:r>
          </a:p>
          <a:p>
            <a:pPr indent="457200" algn="just" eaLnBrk="1" hangingPunct="1">
              <a:spcAft>
                <a:spcPts val="0"/>
              </a:spcAft>
              <a:buFont typeface="+mj-lt"/>
              <a:buAutoNum type="arabicPeriod"/>
            </a:pPr>
            <a:r>
              <a:rPr lang="ru-RU" altLang="ru-RU" sz="1700" dirty="0" smtClean="0">
                <a:latin typeface="Times New Roman" pitchFamily="18" charset="0"/>
                <a:cs typeface="Times New Roman" pitchFamily="18" charset="0"/>
              </a:rPr>
              <a:t>Выполнение целевых показателей «Комплексного плана снижения смертности населения в городском округе город Первомайск на 2013-2020 гг.».</a:t>
            </a:r>
          </a:p>
          <a:p>
            <a:pPr indent="457200" algn="just" eaLnBrk="1" hangingPunct="1">
              <a:spcAft>
                <a:spcPts val="0"/>
              </a:spcAft>
              <a:buFont typeface="+mj-lt"/>
              <a:buAutoNum type="arabicPeriod"/>
            </a:pPr>
            <a:r>
              <a:rPr lang="ru-RU" altLang="ru-RU" sz="1700" dirty="0" smtClean="0">
                <a:latin typeface="Times New Roman" pitchFamily="18" charset="0"/>
                <a:cs typeface="Times New Roman" pitchFamily="18" charset="0"/>
              </a:rPr>
              <a:t>Снижение смертности от злокачественных новообразований, органов пищеварения путем активного диспансерного наблюдения, проведения школ здоровья, пропаганды здорового образа жизни.</a:t>
            </a:r>
          </a:p>
          <a:p>
            <a:pPr indent="457200" algn="just" eaLnBrk="1" hangingPunct="1">
              <a:spcAft>
                <a:spcPts val="0"/>
              </a:spcAft>
              <a:buFont typeface="+mj-lt"/>
              <a:buAutoNum type="arabicPeriod"/>
            </a:pPr>
            <a:r>
              <a:rPr lang="ru-RU" altLang="ru-RU" sz="1700" dirty="0" smtClean="0">
                <a:latin typeface="Times New Roman" pitchFamily="18" charset="0"/>
                <a:cs typeface="Times New Roman" pitchFamily="18" charset="0"/>
              </a:rPr>
              <a:t>Выполнение показателей «дорожной карты» по всем категориям сотрудников ГБУЗ НО «Первомайская ЦРБ».</a:t>
            </a:r>
          </a:p>
          <a:p>
            <a:pPr indent="457200" algn="just" eaLnBrk="1" hangingPunct="1">
              <a:spcAft>
                <a:spcPts val="0"/>
              </a:spcAft>
              <a:buFont typeface="+mj-lt"/>
              <a:buAutoNum type="arabicPeriod"/>
            </a:pPr>
            <a:r>
              <a:rPr lang="ru-RU" altLang="ru-RU" sz="1700" dirty="0" smtClean="0">
                <a:latin typeface="Times New Roman" pitchFamily="18" charset="0"/>
                <a:cs typeface="Times New Roman" pitchFamily="18" charset="0"/>
              </a:rPr>
              <a:t>Доведение объемов амбулаторной, стационарной, скорой и неотложной медицинской помощи до нормативной.</a:t>
            </a:r>
          </a:p>
          <a:p>
            <a:pPr indent="457200" algn="just" eaLnBrk="1" hangingPunct="1">
              <a:spcAft>
                <a:spcPts val="0"/>
              </a:spcAft>
              <a:buFont typeface="+mj-lt"/>
              <a:buAutoNum type="arabicPeriod"/>
            </a:pPr>
            <a:r>
              <a:rPr lang="ru-RU" altLang="ru-RU" sz="1700" dirty="0" smtClean="0">
                <a:latin typeface="Times New Roman" pitchFamily="18" charset="0"/>
                <a:cs typeface="Times New Roman" pitchFamily="18" charset="0"/>
              </a:rPr>
              <a:t>Проведение диспансеризации определенных групп взрослого населения, диспансеризации детского населения, а также детей-сирот и детей, находящихся в трудной жизненной ситуации. Выполнение плановых показателей по данному разделу работы.</a:t>
            </a:r>
          </a:p>
          <a:p>
            <a:pPr indent="457200" algn="just" eaLnBrk="1" hangingPunct="1">
              <a:spcAft>
                <a:spcPts val="0"/>
              </a:spcAft>
              <a:buFont typeface="+mj-lt"/>
              <a:buAutoNum type="arabicPeriod"/>
            </a:pPr>
            <a:r>
              <a:rPr lang="ru-RU" altLang="ru-RU" sz="1700" dirty="0" smtClean="0">
                <a:latin typeface="Times New Roman" pitchFamily="18" charset="0"/>
                <a:cs typeface="Times New Roman" pitchFamily="18" charset="0"/>
              </a:rPr>
              <a:t>Дальнейшее внедрение стандартов и порядков оказания медицинской помощи.</a:t>
            </a:r>
          </a:p>
          <a:p>
            <a:pPr indent="457200" algn="just" eaLnBrk="1" hangingPunct="1">
              <a:spcAft>
                <a:spcPts val="0"/>
              </a:spcAft>
              <a:buFont typeface="+mj-lt"/>
              <a:buAutoNum type="arabicPeriod"/>
            </a:pPr>
            <a:r>
              <a:rPr lang="ru-RU" altLang="ru-RU" sz="1700" dirty="0" smtClean="0">
                <a:latin typeface="Times New Roman" pitchFamily="18" charset="0"/>
                <a:cs typeface="Times New Roman" pitchFamily="18" charset="0"/>
              </a:rPr>
              <a:t>Достижение целевых значений критериев доступности и качества медицинской помощи по программе государственных гарантий, таких как: рождаемость, смертность населения, материнская и младенческая смертность, смертность населения от социально-значимых заболеваний, удовлетворенность населения медицинской помощью и других.</a:t>
            </a:r>
          </a:p>
          <a:p>
            <a:pPr indent="457200" algn="just" eaLnBrk="1" hangingPunct="1">
              <a:spcAft>
                <a:spcPts val="0"/>
              </a:spcAft>
              <a:buFont typeface="+mj-lt"/>
              <a:buAutoNum type="arabicPeriod"/>
            </a:pPr>
            <a:r>
              <a:rPr lang="ru-RU" altLang="ru-RU" sz="1700" dirty="0" smtClean="0">
                <a:latin typeface="Times New Roman" pitchFamily="18" charset="0"/>
                <a:cs typeface="Times New Roman" pitchFamily="18" charset="0"/>
              </a:rPr>
              <a:t>Оптимизация численности работающих, в основном, за счет младшего медицинского и прочего персонала.</a:t>
            </a:r>
          </a:p>
          <a:p>
            <a:pPr indent="457200" algn="just" eaLnBrk="1" hangingPunct="1">
              <a:spcAft>
                <a:spcPts val="0"/>
              </a:spcAft>
              <a:buFont typeface="+mj-lt"/>
              <a:buAutoNum type="arabicPeriod"/>
            </a:pPr>
            <a:r>
              <a:rPr lang="ru-RU" altLang="ru-RU" sz="1700" dirty="0" smtClean="0">
                <a:latin typeface="Times New Roman" pitchFamily="18" charset="0"/>
                <a:cs typeface="Times New Roman" pitchFamily="18" charset="0"/>
              </a:rPr>
              <a:t>Дальнейшее укрепление материально-технической базы (капитальный ремонт инфекционного отделения)</a:t>
            </a:r>
          </a:p>
          <a:p>
            <a:pPr indent="457200" algn="just" eaLnBrk="1" hangingPunct="1">
              <a:spcAft>
                <a:spcPts val="0"/>
              </a:spcAft>
              <a:buFont typeface="+mj-lt"/>
              <a:buAutoNum type="arabicPeriod"/>
            </a:pPr>
            <a:r>
              <a:rPr lang="ru-RU" altLang="ru-RU" sz="1700" dirty="0" smtClean="0">
                <a:latin typeface="Times New Roman" pitchFamily="18" charset="0"/>
                <a:cs typeface="Times New Roman" pitchFamily="18" charset="0"/>
              </a:rPr>
              <a:t>Внедрение </a:t>
            </a:r>
            <a:r>
              <a:rPr lang="ru-RU" altLang="ru-RU" sz="1700" dirty="0" err="1" smtClean="0">
                <a:latin typeface="Times New Roman" pitchFamily="18" charset="0"/>
                <a:cs typeface="Times New Roman" pitchFamily="18" charset="0"/>
              </a:rPr>
              <a:t>телемедицины</a:t>
            </a:r>
            <a:endParaRPr lang="ru-RU" altLang="ru-RU" sz="1700" dirty="0" smtClean="0">
              <a:latin typeface="Times New Roman" pitchFamily="18" charset="0"/>
              <a:cs typeface="Times New Roman" pitchFamily="18" charset="0"/>
            </a:endParaRPr>
          </a:p>
          <a:p>
            <a:pPr indent="457200" algn="just" eaLnBrk="1" hangingPunct="1">
              <a:spcAft>
                <a:spcPts val="0"/>
              </a:spcAft>
              <a:buFont typeface="+mj-lt"/>
              <a:buAutoNum type="arabicPeriod"/>
            </a:pPr>
            <a:r>
              <a:rPr lang="ru-RU" altLang="ru-RU" sz="1700" dirty="0" smtClean="0">
                <a:latin typeface="Times New Roman" pitchFamily="18" charset="0"/>
                <a:cs typeface="Times New Roman" pitchFamily="18" charset="0"/>
              </a:rPr>
              <a:t>Внедрение бережливого производства («бережливая поликлиника»).   </a:t>
            </a:r>
          </a:p>
        </p:txBody>
      </p:sp>
    </p:spTree>
  </p:cSld>
  <p:clrMapOvr>
    <a:masterClrMapping/>
  </p:clrMapOvr>
  <p:transition>
    <p:fade thruBlk="1"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 descr="D:\фотка\DSC_008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568376" y="2967335"/>
            <a:ext cx="8007257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eaLnBrk="1" hangingPunct="1">
              <a:defRPr/>
            </a:pPr>
            <a:r>
              <a:rPr lang="ru-RU" sz="5400" b="1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СПАСИБО ЗА ВНИМАНИЕ!</a:t>
            </a:r>
          </a:p>
        </p:txBody>
      </p:sp>
    </p:spTree>
  </p:cSld>
  <p:clrMapOvr>
    <a:masterClrMapping/>
  </p:clrMapOvr>
  <p:transition>
    <p:fade thruBlk="1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alphaModFix amt="0"/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Прямоугольник 5"/>
          <p:cNvSpPr>
            <a:spLocks noChangeArrowheads="1"/>
          </p:cNvSpPr>
          <p:nvPr/>
        </p:nvSpPr>
        <p:spPr bwMode="auto">
          <a:xfrm>
            <a:off x="35496" y="4437112"/>
            <a:ext cx="9145016" cy="22159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/>
            <a:r>
              <a:rPr lang="ru-RU" altLang="ru-RU" sz="2300" dirty="0">
                <a:latin typeface="Times New Roman" pitchFamily="18" charset="0"/>
                <a:cs typeface="Times New Roman" pitchFamily="18" charset="0"/>
              </a:rPr>
              <a:t>Общая численность </a:t>
            </a:r>
            <a:r>
              <a:rPr lang="ru-RU" altLang="ru-RU" sz="2300" dirty="0" smtClean="0">
                <a:latin typeface="Times New Roman" pitchFamily="18" charset="0"/>
                <a:cs typeface="Times New Roman" pitchFamily="18" charset="0"/>
              </a:rPr>
              <a:t>прикреплённого населения, обслуживаемого ГБУЗ НО «Первомайская ЦРБ» </a:t>
            </a:r>
            <a:r>
              <a:rPr lang="ru-RU" altLang="ru-RU" sz="2300" dirty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altLang="ru-RU" sz="2300" dirty="0" smtClean="0">
                <a:latin typeface="Times New Roman" pitchFamily="18" charset="0"/>
                <a:cs typeface="Times New Roman" pitchFamily="18" charset="0"/>
              </a:rPr>
              <a:t>2018 году составила 18312 (в 2017 г. -18740 человек). </a:t>
            </a:r>
          </a:p>
          <a:p>
            <a:pPr eaLnBrk="1" hangingPunct="1"/>
            <a:r>
              <a:rPr lang="ru-RU" altLang="ru-RU" sz="2300" u="sng" dirty="0" smtClean="0">
                <a:latin typeface="Times New Roman" pitchFamily="18" charset="0"/>
                <a:cs typeface="Times New Roman" pitchFamily="18" charset="0"/>
              </a:rPr>
              <a:t>Снижение </a:t>
            </a:r>
            <a:r>
              <a:rPr lang="ru-RU" altLang="ru-RU" sz="2300" u="sng" dirty="0">
                <a:latin typeface="Times New Roman" pitchFamily="18" charset="0"/>
                <a:cs typeface="Times New Roman" pitchFamily="18" charset="0"/>
              </a:rPr>
              <a:t>численности </a:t>
            </a:r>
            <a:r>
              <a:rPr lang="ru-RU" altLang="ru-RU" sz="2300" u="sng" dirty="0" smtClean="0">
                <a:latin typeface="Times New Roman" pitchFamily="18" charset="0"/>
                <a:cs typeface="Times New Roman" pitchFamily="18" charset="0"/>
              </a:rPr>
              <a:t>прикреплённого населения на 2,3%.</a:t>
            </a:r>
            <a:r>
              <a:rPr lang="ru-RU" altLang="ru-RU" sz="23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altLang="ru-RU" sz="2300" dirty="0"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2300" dirty="0">
                <a:latin typeface="Times New Roman" pitchFamily="18" charset="0"/>
                <a:cs typeface="Times New Roman" pitchFamily="18" charset="0"/>
              </a:rPr>
              <a:t>Родилось </a:t>
            </a:r>
            <a:r>
              <a:rPr lang="ru-RU" altLang="ru-RU" sz="2300" dirty="0" smtClean="0">
                <a:latin typeface="Times New Roman" pitchFamily="18" charset="0"/>
                <a:cs typeface="Times New Roman" pitchFamily="18" charset="0"/>
              </a:rPr>
              <a:t>105 детей (на 26.12.2018), в 2017 </a:t>
            </a:r>
            <a:r>
              <a:rPr lang="ru-RU" altLang="ru-RU" sz="2300" dirty="0">
                <a:latin typeface="Times New Roman" pitchFamily="18" charset="0"/>
                <a:cs typeface="Times New Roman" pitchFamily="18" charset="0"/>
              </a:rPr>
              <a:t>году </a:t>
            </a:r>
            <a:r>
              <a:rPr lang="ru-RU" altLang="ru-RU" sz="2300" dirty="0" smtClean="0">
                <a:latin typeface="Times New Roman" pitchFamily="18" charset="0"/>
                <a:cs typeface="Times New Roman" pitchFamily="18" charset="0"/>
              </a:rPr>
              <a:t>– 134.</a:t>
            </a:r>
          </a:p>
          <a:p>
            <a:pPr eaLnBrk="1" hangingPunct="1"/>
            <a:r>
              <a:rPr lang="ru-RU" altLang="ru-RU" sz="2300" dirty="0" smtClean="0">
                <a:latin typeface="Times New Roman" pitchFamily="18" charset="0"/>
                <a:cs typeface="Times New Roman" pitchFamily="18" charset="0"/>
              </a:rPr>
              <a:t>Умерло по данным ЗАГС 311 человек (на 26.12.2018), в 2017 году -321.</a:t>
            </a:r>
            <a:endParaRPr lang="ru-RU" altLang="ru-RU" sz="23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5123" name="Object 5"/>
          <p:cNvGraphicFramePr>
            <a:graphicFrameLocks noChangeAspect="1"/>
          </p:cNvGraphicFramePr>
          <p:nvPr/>
        </p:nvGraphicFramePr>
        <p:xfrm>
          <a:off x="467544" y="476672"/>
          <a:ext cx="8543925" cy="4073525"/>
        </p:xfrm>
        <a:graphic>
          <a:graphicData uri="http://schemas.openxmlformats.org/presentationml/2006/ole">
            <p:oleObj spid="_x0000_s5123" name="Worksheet" r:id="rId4" imgW="8524959" imgH="4067062" progId="Excel.Sheet.8">
              <p:embed/>
            </p:oleObj>
          </a:graphicData>
        </a:graphic>
      </p:graphicFrame>
      <p:sp>
        <p:nvSpPr>
          <p:cNvPr id="5124" name="TextBox 4"/>
          <p:cNvSpPr txBox="1">
            <a:spLocks noChangeArrowheads="1"/>
          </p:cNvSpPr>
          <p:nvPr/>
        </p:nvSpPr>
        <p:spPr bwMode="auto">
          <a:xfrm>
            <a:off x="357158" y="0"/>
            <a:ext cx="8280400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ru-RU" alt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Общая численность </a:t>
            </a:r>
            <a:r>
              <a:rPr lang="ru-RU" alt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прикреплённого </a:t>
            </a:r>
            <a:r>
              <a:rPr lang="ru-RU" alt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населения</a:t>
            </a: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alphaModFix amt="0"/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Прямоугольник 3"/>
          <p:cNvSpPr>
            <a:spLocks noChangeArrowheads="1"/>
          </p:cNvSpPr>
          <p:nvPr/>
        </p:nvSpPr>
        <p:spPr bwMode="auto">
          <a:xfrm>
            <a:off x="179388" y="4365625"/>
            <a:ext cx="8785225" cy="2246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285750" indent="-285750" eaLnBrk="1" hangingPunct="1">
              <a:buFont typeface="Wingdings" pitchFamily="2" charset="2"/>
              <a:buChar char="Ø"/>
            </a:pPr>
            <a:r>
              <a:rPr lang="ru-RU" altLang="ru-RU" sz="2000" dirty="0">
                <a:latin typeface="Times New Roman" pitchFamily="18" charset="0"/>
                <a:cs typeface="Times New Roman" pitchFamily="18" charset="0"/>
              </a:rPr>
              <a:t>Показатель рождаемости </a:t>
            </a: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составил 5,7 </a:t>
            </a:r>
            <a:r>
              <a:rPr lang="ru-RU" altLang="ru-RU" sz="2000" dirty="0">
                <a:latin typeface="Times New Roman" pitchFamily="18" charset="0"/>
                <a:cs typeface="Times New Roman" pitchFamily="18" charset="0"/>
              </a:rPr>
              <a:t>на 1000 родившихся живыми (в </a:t>
            </a: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2017г. - 7,1), </a:t>
            </a:r>
            <a:r>
              <a:rPr lang="ru-RU" altLang="ru-RU" sz="2000" dirty="0">
                <a:latin typeface="Times New Roman" pitchFamily="18" charset="0"/>
                <a:cs typeface="Times New Roman" pitchFamily="18" charset="0"/>
              </a:rPr>
              <a:t>снижение показателя на </a:t>
            </a: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24,5%. </a:t>
            </a:r>
            <a:endParaRPr lang="ru-RU" altLang="ru-RU" sz="2000" dirty="0">
              <a:latin typeface="Times New Roman" pitchFamily="18" charset="0"/>
              <a:cs typeface="Times New Roman" pitchFamily="18" charset="0"/>
            </a:endParaRPr>
          </a:p>
          <a:p>
            <a:pPr marL="285750" indent="-285750" eaLnBrk="1" hangingPunct="1">
              <a:buFont typeface="Wingdings" pitchFamily="2" charset="2"/>
              <a:buChar char="Ø"/>
            </a:pPr>
            <a:r>
              <a:rPr lang="ru-RU" altLang="ru-RU" sz="2000" dirty="0">
                <a:latin typeface="Times New Roman" pitchFamily="18" charset="0"/>
                <a:cs typeface="Times New Roman" pitchFamily="18" charset="0"/>
              </a:rPr>
              <a:t>Показатель общей смертности составил </a:t>
            </a: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16,9 </a:t>
            </a:r>
            <a:r>
              <a:rPr lang="ru-RU" altLang="ru-RU" sz="2000" dirty="0">
                <a:latin typeface="Times New Roman" pitchFamily="18" charset="0"/>
                <a:cs typeface="Times New Roman" pitchFamily="18" charset="0"/>
              </a:rPr>
              <a:t>на 1000 населения (в </a:t>
            </a: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2017г. - 17,1), </a:t>
            </a:r>
            <a:r>
              <a:rPr lang="ru-RU" altLang="ru-RU" sz="2000" dirty="0">
                <a:latin typeface="Times New Roman" pitchFamily="18" charset="0"/>
                <a:cs typeface="Times New Roman" pitchFamily="18" charset="0"/>
              </a:rPr>
              <a:t>снижение показателя на </a:t>
            </a: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1,2%.</a:t>
            </a:r>
            <a:endParaRPr lang="ru-RU" altLang="ru-RU" sz="2000" dirty="0">
              <a:latin typeface="Times New Roman" pitchFamily="18" charset="0"/>
              <a:cs typeface="Times New Roman" pitchFamily="18" charset="0"/>
            </a:endParaRPr>
          </a:p>
          <a:p>
            <a:pPr marL="285750" indent="-285750" eaLnBrk="1" hangingPunct="1">
              <a:buFont typeface="Wingdings" pitchFamily="2" charset="2"/>
              <a:buChar char="Ø"/>
            </a:pP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Показатель </a:t>
            </a:r>
            <a:r>
              <a:rPr lang="ru-RU" altLang="ru-RU" sz="2000" dirty="0">
                <a:latin typeface="Times New Roman" pitchFamily="18" charset="0"/>
                <a:cs typeface="Times New Roman" pitchFamily="18" charset="0"/>
              </a:rPr>
              <a:t>младенческой смертности </a:t>
            </a: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на 26.12.2018 составил – 10,9 (в 2017г. младенческой смертности зарегистрировано не было).</a:t>
            </a:r>
            <a:endParaRPr lang="ru-RU" altLang="ru-RU" sz="2000" dirty="0">
              <a:latin typeface="Times New Roman" pitchFamily="18" charset="0"/>
              <a:cs typeface="Times New Roman" pitchFamily="18" charset="0"/>
            </a:endParaRPr>
          </a:p>
          <a:p>
            <a:pPr marL="285750" indent="-285750" eaLnBrk="1" hangingPunct="1">
              <a:buFont typeface="Wingdings" pitchFamily="2" charset="2"/>
              <a:buChar char="Ø"/>
            </a:pP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Материнской </a:t>
            </a:r>
            <a:r>
              <a:rPr lang="ru-RU" altLang="ru-RU" sz="2000">
                <a:latin typeface="Times New Roman" pitchFamily="18" charset="0"/>
                <a:cs typeface="Times New Roman" pitchFamily="18" charset="0"/>
              </a:rPr>
              <a:t>смертности </a:t>
            </a:r>
            <a:r>
              <a:rPr lang="ru-RU" altLang="ru-RU" sz="2000" smtClean="0">
                <a:latin typeface="Times New Roman" pitchFamily="18" charset="0"/>
                <a:cs typeface="Times New Roman" pitchFamily="18" charset="0"/>
              </a:rPr>
              <a:t>в течение </a:t>
            </a: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последних 10 лет не </a:t>
            </a:r>
            <a:r>
              <a:rPr lang="ru-RU" altLang="ru-RU" sz="2000" dirty="0">
                <a:latin typeface="Times New Roman" pitchFamily="18" charset="0"/>
                <a:cs typeface="Times New Roman" pitchFamily="18" charset="0"/>
              </a:rPr>
              <a:t>было.</a:t>
            </a:r>
          </a:p>
        </p:txBody>
      </p:sp>
      <p:graphicFrame>
        <p:nvGraphicFramePr>
          <p:cNvPr id="6147" name="Object 5"/>
          <p:cNvGraphicFramePr>
            <a:graphicFrameLocks noChangeAspect="1"/>
          </p:cNvGraphicFramePr>
          <p:nvPr/>
        </p:nvGraphicFramePr>
        <p:xfrm>
          <a:off x="971550" y="333375"/>
          <a:ext cx="8394700" cy="4195763"/>
        </p:xfrm>
        <a:graphic>
          <a:graphicData uri="http://schemas.openxmlformats.org/presentationml/2006/ole">
            <p:oleObj spid="_x0000_s6147" name="Worksheet" r:id="rId4" imgW="8401151" imgH="4200532" progId="Excel.Sheet.8">
              <p:embed/>
            </p:oleObj>
          </a:graphicData>
        </a:graphic>
      </p:graphicFrame>
      <p:sp>
        <p:nvSpPr>
          <p:cNvPr id="6148" name="TextBox 5"/>
          <p:cNvSpPr txBox="1">
            <a:spLocks noChangeArrowheads="1"/>
          </p:cNvSpPr>
          <p:nvPr/>
        </p:nvSpPr>
        <p:spPr bwMode="auto">
          <a:xfrm>
            <a:off x="539750" y="0"/>
            <a:ext cx="813593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ru-RU" alt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Показатели на 1000 населения</a:t>
            </a: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0" y="0"/>
          <a:ext cx="9144002" cy="685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27584">
                  <a:extLst>
                    <a:ext uri="{9D8B030D-6E8A-4147-A177-3AD203B41FA5}">
                      <a16:colId xmlns:a16="http://schemas.microsoft.com/office/drawing/2014/main" xmlns="" val="3782859860"/>
                    </a:ext>
                  </a:extLst>
                </a:gridCol>
                <a:gridCol w="1152128">
                  <a:extLst>
                    <a:ext uri="{9D8B030D-6E8A-4147-A177-3AD203B41FA5}">
                      <a16:colId xmlns:a16="http://schemas.microsoft.com/office/drawing/2014/main" xmlns="" val="2232570293"/>
                    </a:ext>
                  </a:extLst>
                </a:gridCol>
                <a:gridCol w="1008112">
                  <a:extLst>
                    <a:ext uri="{9D8B030D-6E8A-4147-A177-3AD203B41FA5}">
                      <a16:colId xmlns:a16="http://schemas.microsoft.com/office/drawing/2014/main" xmlns="" val="4146189572"/>
                    </a:ext>
                  </a:extLst>
                </a:gridCol>
                <a:gridCol w="1584176">
                  <a:extLst>
                    <a:ext uri="{9D8B030D-6E8A-4147-A177-3AD203B41FA5}">
                      <a16:colId xmlns:a16="http://schemas.microsoft.com/office/drawing/2014/main" xmlns="" val="3948766869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xmlns="" val="1705123883"/>
                    </a:ext>
                  </a:extLst>
                </a:gridCol>
                <a:gridCol w="1656184">
                  <a:extLst>
                    <a:ext uri="{9D8B030D-6E8A-4147-A177-3AD203B41FA5}">
                      <a16:colId xmlns:a16="http://schemas.microsoft.com/office/drawing/2014/main" xmlns="" val="3867075223"/>
                    </a:ext>
                  </a:extLst>
                </a:gridCol>
                <a:gridCol w="1547666">
                  <a:extLst>
                    <a:ext uri="{9D8B030D-6E8A-4147-A177-3AD203B41FA5}">
                      <a16:colId xmlns:a16="http://schemas.microsoft.com/office/drawing/2014/main" xmlns="" val="772959930"/>
                    </a:ext>
                  </a:extLst>
                </a:gridCol>
              </a:tblGrid>
              <a:tr h="1714500">
                <a:tc>
                  <a:txBody>
                    <a:bodyPr/>
                    <a:lstStyle/>
                    <a:p>
                      <a:pPr algn="l"/>
                      <a:r>
                        <a:rPr lang="ru-RU" sz="1600" dirty="0" smtClean="0"/>
                        <a:t>Год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600" dirty="0" smtClean="0"/>
                        <a:t>Родилось,</a:t>
                      </a:r>
                    </a:p>
                    <a:p>
                      <a:pPr algn="l"/>
                      <a:r>
                        <a:rPr lang="ru-RU" sz="1600" dirty="0" err="1" smtClean="0"/>
                        <a:t>абс</a:t>
                      </a:r>
                      <a:r>
                        <a:rPr lang="ru-RU" sz="1600" dirty="0" smtClean="0"/>
                        <a:t>.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600" dirty="0" smtClean="0"/>
                        <a:t>Умерло, </a:t>
                      </a:r>
                      <a:r>
                        <a:rPr lang="ru-RU" sz="1600" dirty="0" err="1" smtClean="0"/>
                        <a:t>абс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600" dirty="0" smtClean="0"/>
                        <a:t>Показатель рождаемости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600" dirty="0" smtClean="0"/>
                        <a:t>Показатель общей смертности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600" dirty="0" smtClean="0"/>
                        <a:t>Показатель</a:t>
                      </a:r>
                      <a:r>
                        <a:rPr lang="ru-RU" sz="1600" baseline="0" dirty="0" smtClean="0"/>
                        <a:t> младенческой смертности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600" dirty="0" smtClean="0"/>
                        <a:t>Показатель материнской смертности</a:t>
                      </a:r>
                      <a:endParaRPr lang="ru-RU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770964589"/>
                  </a:ext>
                </a:extLst>
              </a:tr>
              <a:tr h="1714500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Arial Black" pitchFamily="34" charset="0"/>
                        </a:rPr>
                        <a:t>2016</a:t>
                      </a:r>
                      <a:endParaRPr lang="ru-RU" dirty="0">
                        <a:latin typeface="Arial Black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Arial Black" pitchFamily="34" charset="0"/>
                        </a:rPr>
                        <a:t>147</a:t>
                      </a:r>
                      <a:endParaRPr lang="ru-RU" dirty="0">
                        <a:latin typeface="Arial Black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Arial Black" pitchFamily="34" charset="0"/>
                        </a:rPr>
                        <a:t>345</a:t>
                      </a:r>
                      <a:endParaRPr lang="ru-RU" dirty="0">
                        <a:latin typeface="Arial Black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Arial Black" pitchFamily="34" charset="0"/>
                        </a:rPr>
                        <a:t>7,6</a:t>
                      </a:r>
                      <a:endParaRPr lang="ru-RU" dirty="0">
                        <a:latin typeface="Arial Black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Arial Black" pitchFamily="34" charset="0"/>
                        </a:rPr>
                        <a:t>18,34</a:t>
                      </a:r>
                      <a:endParaRPr lang="ru-RU" dirty="0">
                        <a:latin typeface="Arial Black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Arial Black" pitchFamily="34" charset="0"/>
                        </a:rPr>
                        <a:t>6,9</a:t>
                      </a:r>
                      <a:endParaRPr lang="ru-RU" dirty="0">
                        <a:latin typeface="Arial Black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Arial Black" pitchFamily="34" charset="0"/>
                        </a:rPr>
                        <a:t>Не было</a:t>
                      </a:r>
                      <a:endParaRPr lang="ru-RU" dirty="0">
                        <a:latin typeface="Arial Black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795010778"/>
                  </a:ext>
                </a:extLst>
              </a:tr>
              <a:tr h="1714500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Arial Black" pitchFamily="34" charset="0"/>
                        </a:rPr>
                        <a:t>2017</a:t>
                      </a:r>
                      <a:endParaRPr lang="ru-RU" dirty="0">
                        <a:latin typeface="Arial Black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Arial Black" pitchFamily="34" charset="0"/>
                        </a:rPr>
                        <a:t>134</a:t>
                      </a:r>
                      <a:endParaRPr lang="ru-RU" dirty="0">
                        <a:latin typeface="Arial Black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Arial Black" pitchFamily="34" charset="0"/>
                        </a:rPr>
                        <a:t>321</a:t>
                      </a:r>
                      <a:endParaRPr lang="ru-RU" dirty="0">
                        <a:latin typeface="Arial Black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Arial Black" pitchFamily="34" charset="0"/>
                        </a:rPr>
                        <a:t>7,1</a:t>
                      </a:r>
                      <a:endParaRPr lang="ru-RU" dirty="0">
                        <a:latin typeface="Arial Black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Arial Black" pitchFamily="34" charset="0"/>
                        </a:rPr>
                        <a:t>17,1</a:t>
                      </a:r>
                      <a:endParaRPr lang="ru-RU" dirty="0">
                        <a:latin typeface="Arial Black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Arial Black" pitchFamily="34" charset="0"/>
                        </a:rPr>
                        <a:t>Не было</a:t>
                      </a:r>
                      <a:endParaRPr lang="ru-RU" dirty="0">
                        <a:latin typeface="Arial Black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Arial Black" pitchFamily="34" charset="0"/>
                        </a:rPr>
                        <a:t>Не было</a:t>
                      </a:r>
                      <a:endParaRPr lang="ru-RU" dirty="0">
                        <a:latin typeface="Arial Black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4147186509"/>
                  </a:ext>
                </a:extLst>
              </a:tr>
              <a:tr h="1714500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Arial Black" pitchFamily="34" charset="0"/>
                        </a:rPr>
                        <a:t>2018</a:t>
                      </a:r>
                      <a:endParaRPr lang="ru-RU" dirty="0">
                        <a:latin typeface="Arial Black" pitchFamily="34" charset="0"/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Arial Black" pitchFamily="34" charset="0"/>
                        </a:rPr>
                        <a:t>105</a:t>
                      </a:r>
                      <a:endParaRPr lang="ru-RU" dirty="0">
                        <a:latin typeface="Arial Black" pitchFamily="34" charset="0"/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Arial Black" pitchFamily="34" charset="0"/>
                        </a:rPr>
                        <a:t>311</a:t>
                      </a:r>
                      <a:endParaRPr lang="ru-RU" dirty="0">
                        <a:latin typeface="Arial Black" pitchFamily="34" charset="0"/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Arial Black" pitchFamily="34" charset="0"/>
                        </a:rPr>
                        <a:t>5,7</a:t>
                      </a:r>
                      <a:endParaRPr lang="ru-RU" dirty="0">
                        <a:latin typeface="Arial Black" pitchFamily="34" charset="0"/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Arial Black" pitchFamily="34" charset="0"/>
                        </a:rPr>
                        <a:t>16,9</a:t>
                      </a:r>
                      <a:endParaRPr lang="ru-RU" dirty="0">
                        <a:latin typeface="Arial Black" pitchFamily="34" charset="0"/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Arial Black" pitchFamily="34" charset="0"/>
                        </a:rPr>
                        <a:t>10,9</a:t>
                      </a:r>
                      <a:endParaRPr lang="ru-RU" dirty="0">
                        <a:latin typeface="Arial Black" pitchFamily="34" charset="0"/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Arial Black" pitchFamily="34" charset="0"/>
                        </a:rPr>
                        <a:t>Не было</a:t>
                      </a:r>
                      <a:endParaRPr lang="ru-RU" dirty="0">
                        <a:latin typeface="Arial Black" pitchFamily="34" charset="0"/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Прямоугольник 3"/>
          <p:cNvSpPr>
            <a:spLocks noChangeArrowheads="1"/>
          </p:cNvSpPr>
          <p:nvPr/>
        </p:nvSpPr>
        <p:spPr bwMode="auto">
          <a:xfrm>
            <a:off x="0" y="4611231"/>
            <a:ext cx="8785225" cy="2246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ru-RU" altLang="ru-RU" sz="2000" dirty="0">
                <a:latin typeface="Times New Roman" pitchFamily="18" charset="0"/>
                <a:cs typeface="Times New Roman" pitchFamily="18" charset="0"/>
              </a:rPr>
              <a:t>Численность работающих в ГБУЗ НО «Первомайская ЦРБ» в </a:t>
            </a: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2018 </a:t>
            </a:r>
            <a:r>
              <a:rPr lang="ru-RU" altLang="ru-RU" sz="2000" dirty="0">
                <a:latin typeface="Times New Roman" pitchFamily="18" charset="0"/>
                <a:cs typeface="Times New Roman" pitchFamily="18" charset="0"/>
              </a:rPr>
              <a:t>году составляет </a:t>
            </a: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296 человек, в 2017 </a:t>
            </a:r>
            <a:r>
              <a:rPr lang="ru-RU" altLang="ru-RU" sz="2000" dirty="0">
                <a:latin typeface="Times New Roman" pitchFamily="18" charset="0"/>
                <a:cs typeface="Times New Roman" pitchFamily="18" charset="0"/>
              </a:rPr>
              <a:t>году - </a:t>
            </a: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302 человека </a:t>
            </a:r>
            <a:r>
              <a:rPr lang="ru-RU" altLang="ru-RU" sz="2000" dirty="0">
                <a:latin typeface="Times New Roman" pitchFamily="18" charset="0"/>
                <a:cs typeface="Times New Roman" pitchFamily="18" charset="0"/>
              </a:rPr>
              <a:t>(снижение на </a:t>
            </a: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2%), </a:t>
            </a:r>
          </a:p>
          <a:p>
            <a:pPr eaLnBrk="1" hangingPunct="1"/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врачей </a:t>
            </a:r>
            <a:r>
              <a:rPr lang="ru-RU" altLang="ru-RU" sz="2000" dirty="0"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42 человека, </a:t>
            </a:r>
            <a:r>
              <a:rPr lang="ru-RU" altLang="ru-RU" sz="2000" dirty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2017 </a:t>
            </a:r>
            <a:r>
              <a:rPr lang="ru-RU" altLang="ru-RU" sz="2000" dirty="0">
                <a:latin typeface="Times New Roman" pitchFamily="18" charset="0"/>
                <a:cs typeface="Times New Roman" pitchFamily="18" charset="0"/>
              </a:rPr>
              <a:t>г. </a:t>
            </a: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44 (снижение на 4,5%), </a:t>
            </a:r>
            <a:r>
              <a:rPr lang="ru-RU" altLang="ru-RU" sz="2000" dirty="0">
                <a:latin typeface="Times New Roman" pitchFamily="18" charset="0"/>
                <a:cs typeface="Times New Roman" pitchFamily="18" charset="0"/>
              </a:rPr>
              <a:t>среднего медицинского персонала - </a:t>
            </a: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153 человека, </a:t>
            </a:r>
            <a:r>
              <a:rPr lang="ru-RU" altLang="ru-RU" sz="2000" dirty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2017 </a:t>
            </a:r>
            <a:r>
              <a:rPr lang="ru-RU" altLang="ru-RU" sz="2000" dirty="0">
                <a:latin typeface="Times New Roman" pitchFamily="18" charset="0"/>
                <a:cs typeface="Times New Roman" pitchFamily="18" charset="0"/>
              </a:rPr>
              <a:t>г. – </a:t>
            </a: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154 </a:t>
            </a:r>
            <a:r>
              <a:rPr lang="ru-RU" altLang="ru-RU" sz="2000" dirty="0">
                <a:latin typeface="Times New Roman" pitchFamily="18" charset="0"/>
                <a:cs typeface="Times New Roman" pitchFamily="18" charset="0"/>
              </a:rPr>
              <a:t>(снижение на </a:t>
            </a: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0,6%), </a:t>
            </a:r>
            <a:r>
              <a:rPr lang="ru-RU" altLang="ru-RU" sz="2000" dirty="0">
                <a:latin typeface="Times New Roman" pitchFamily="18" charset="0"/>
                <a:cs typeface="Times New Roman" pitchFamily="18" charset="0"/>
              </a:rPr>
              <a:t>младшего персонала - </a:t>
            </a: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17 </a:t>
            </a:r>
            <a:r>
              <a:rPr lang="ru-RU" altLang="ru-RU" sz="2000" dirty="0">
                <a:latin typeface="Times New Roman" pitchFamily="18" charset="0"/>
                <a:cs typeface="Times New Roman" pitchFamily="18" charset="0"/>
              </a:rPr>
              <a:t>человек, в </a:t>
            </a: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2017 </a:t>
            </a:r>
            <a:r>
              <a:rPr lang="ru-RU" altLang="ru-RU" sz="2000" dirty="0">
                <a:latin typeface="Times New Roman" pitchFamily="18" charset="0"/>
                <a:cs typeface="Times New Roman" pitchFamily="18" charset="0"/>
              </a:rPr>
              <a:t>г. - </a:t>
            </a: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44 </a:t>
            </a:r>
            <a:r>
              <a:rPr lang="ru-RU" altLang="ru-RU" sz="2000" dirty="0">
                <a:latin typeface="Times New Roman" pitchFamily="18" charset="0"/>
                <a:cs typeface="Times New Roman" pitchFamily="18" charset="0"/>
              </a:rPr>
              <a:t>(снижение на </a:t>
            </a: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58,8%), </a:t>
            </a:r>
            <a:r>
              <a:rPr lang="ru-RU" altLang="ru-RU" sz="2000" dirty="0">
                <a:latin typeface="Times New Roman" pitchFamily="18" charset="0"/>
                <a:cs typeface="Times New Roman" pitchFamily="18" charset="0"/>
              </a:rPr>
              <a:t>прочего персонала </a:t>
            </a: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– 83, </a:t>
            </a:r>
            <a:r>
              <a:rPr lang="ru-RU" altLang="ru-RU" sz="2000" dirty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2017 </a:t>
            </a:r>
            <a:r>
              <a:rPr lang="ru-RU" altLang="ru-RU" sz="2000" dirty="0">
                <a:latin typeface="Times New Roman" pitchFamily="18" charset="0"/>
                <a:cs typeface="Times New Roman" pitchFamily="18" charset="0"/>
              </a:rPr>
              <a:t>г. – </a:t>
            </a: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59 человек (рост </a:t>
            </a:r>
            <a:r>
              <a:rPr lang="ru-RU" altLang="ru-RU" sz="2000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40%), </a:t>
            </a:r>
            <a:r>
              <a:rPr lang="ru-RU" altLang="ru-RU" sz="2000" dirty="0">
                <a:latin typeface="Times New Roman" pitchFamily="18" charset="0"/>
                <a:cs typeface="Times New Roman" pitchFamily="18" charset="0"/>
              </a:rPr>
              <a:t>провизор – 1 человек, </a:t>
            </a: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2017 </a:t>
            </a:r>
            <a:r>
              <a:rPr lang="ru-RU" altLang="ru-RU" sz="2000" dirty="0">
                <a:latin typeface="Times New Roman" pitchFamily="18" charset="0"/>
                <a:cs typeface="Times New Roman" pitchFamily="18" charset="0"/>
              </a:rPr>
              <a:t>– 1 человек (численность осталась без изменений).</a:t>
            </a:r>
          </a:p>
        </p:txBody>
      </p:sp>
      <p:graphicFrame>
        <p:nvGraphicFramePr>
          <p:cNvPr id="8195" name="Object 5"/>
          <p:cNvGraphicFramePr>
            <a:graphicFrameLocks noChangeAspect="1"/>
          </p:cNvGraphicFramePr>
          <p:nvPr/>
        </p:nvGraphicFramePr>
        <p:xfrm>
          <a:off x="971600" y="404664"/>
          <a:ext cx="7183217" cy="4725144"/>
        </p:xfrm>
        <a:graphic>
          <a:graphicData uri="http://schemas.openxmlformats.org/presentationml/2006/ole">
            <p:oleObj spid="_x0000_s8195" name="Worksheet" r:id="rId3" imgW="9134559" imgH="6010217" progId="Excel.Sheet.8">
              <p:embed/>
            </p:oleObj>
          </a:graphicData>
        </a:graphic>
      </p:graphicFrame>
      <p:sp>
        <p:nvSpPr>
          <p:cNvPr id="8196" name="TextBox 4"/>
          <p:cNvSpPr txBox="1">
            <a:spLocks noChangeArrowheads="1"/>
          </p:cNvSpPr>
          <p:nvPr/>
        </p:nvSpPr>
        <p:spPr bwMode="auto">
          <a:xfrm>
            <a:off x="755650" y="44624"/>
            <a:ext cx="76327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ru-RU" altLang="ru-RU" sz="2800" b="1" dirty="0" smtClean="0">
                <a:latin typeface="Times New Roman" pitchFamily="18" charset="0"/>
                <a:cs typeface="Times New Roman" pitchFamily="18" charset="0"/>
              </a:rPr>
              <a:t>Кадровое обеспечение</a:t>
            </a:r>
            <a:endParaRPr lang="ru-RU" alt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Заголовок 1"/>
          <p:cNvSpPr>
            <a:spLocks noGrp="1"/>
          </p:cNvSpPr>
          <p:nvPr>
            <p:ph type="title"/>
          </p:nvPr>
        </p:nvSpPr>
        <p:spPr>
          <a:xfrm>
            <a:off x="971600" y="116632"/>
            <a:ext cx="7858120" cy="1143000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Численность работающих за последние 3 года</a:t>
            </a: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0" y="1397000"/>
          <a:ext cx="9144000" cy="54610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24000">
                  <a:extLst>
                    <a:ext uri="{9D8B030D-6E8A-4147-A177-3AD203B41FA5}">
                      <a16:colId xmlns:a16="http://schemas.microsoft.com/office/drawing/2014/main" xmlns="" val="4255252411"/>
                    </a:ext>
                  </a:extLst>
                </a:gridCol>
                <a:gridCol w="1524000">
                  <a:extLst>
                    <a:ext uri="{9D8B030D-6E8A-4147-A177-3AD203B41FA5}">
                      <a16:colId xmlns:a16="http://schemas.microsoft.com/office/drawing/2014/main" xmlns="" val="167953740"/>
                    </a:ext>
                  </a:extLst>
                </a:gridCol>
                <a:gridCol w="1524000">
                  <a:extLst>
                    <a:ext uri="{9D8B030D-6E8A-4147-A177-3AD203B41FA5}">
                      <a16:colId xmlns:a16="http://schemas.microsoft.com/office/drawing/2014/main" xmlns="" val="1042951220"/>
                    </a:ext>
                  </a:extLst>
                </a:gridCol>
                <a:gridCol w="1524000">
                  <a:extLst>
                    <a:ext uri="{9D8B030D-6E8A-4147-A177-3AD203B41FA5}">
                      <a16:colId xmlns:a16="http://schemas.microsoft.com/office/drawing/2014/main" xmlns="" val="1812470032"/>
                    </a:ext>
                  </a:extLst>
                </a:gridCol>
                <a:gridCol w="1524000">
                  <a:extLst>
                    <a:ext uri="{9D8B030D-6E8A-4147-A177-3AD203B41FA5}">
                      <a16:colId xmlns:a16="http://schemas.microsoft.com/office/drawing/2014/main" xmlns="" val="2602061330"/>
                    </a:ext>
                  </a:extLst>
                </a:gridCol>
                <a:gridCol w="1524000">
                  <a:extLst>
                    <a:ext uri="{9D8B030D-6E8A-4147-A177-3AD203B41FA5}">
                      <a16:colId xmlns:a16="http://schemas.microsoft.com/office/drawing/2014/main" xmlns="" val="2603444761"/>
                    </a:ext>
                  </a:extLst>
                </a:gridCol>
              </a:tblGrid>
              <a:tr h="1092158">
                <a:tc>
                  <a:txBody>
                    <a:bodyPr/>
                    <a:lstStyle/>
                    <a:p>
                      <a:r>
                        <a:rPr lang="ru-RU" dirty="0" smtClean="0"/>
                        <a:t>Год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Всего</a:t>
                      </a:r>
                      <a:r>
                        <a:rPr lang="ru-RU" baseline="0" dirty="0" smtClean="0"/>
                        <a:t>, </a:t>
                      </a:r>
                      <a:r>
                        <a:rPr lang="ru-RU" baseline="0" dirty="0" err="1" smtClean="0"/>
                        <a:t>абс</a:t>
                      </a:r>
                      <a:r>
                        <a:rPr lang="ru-RU" baseline="0" dirty="0" smtClean="0"/>
                        <a:t>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Врачи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Средний мед. персонал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Младший мед.</a:t>
                      </a:r>
                      <a:r>
                        <a:rPr lang="ru-RU" baseline="0" dirty="0" smtClean="0"/>
                        <a:t> персонал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Прочий персонал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762677206"/>
                  </a:ext>
                </a:extLst>
              </a:tr>
              <a:tr h="1456281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Arial Black" pitchFamily="34" charset="0"/>
                        </a:rPr>
                        <a:t>2016</a:t>
                      </a:r>
                      <a:endParaRPr lang="ru-RU" dirty="0">
                        <a:latin typeface="Arial Black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Arial Black" pitchFamily="34" charset="0"/>
                        </a:rPr>
                        <a:t>326</a:t>
                      </a:r>
                      <a:endParaRPr lang="ru-RU" dirty="0">
                        <a:latin typeface="Arial Black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Arial Black" pitchFamily="34" charset="0"/>
                        </a:rPr>
                        <a:t>44</a:t>
                      </a:r>
                      <a:endParaRPr lang="ru-RU" dirty="0">
                        <a:latin typeface="Arial Black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Arial Black" pitchFamily="34" charset="0"/>
                        </a:rPr>
                        <a:t>166</a:t>
                      </a:r>
                      <a:endParaRPr lang="ru-RU" dirty="0">
                        <a:latin typeface="Arial Black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Arial Black" pitchFamily="34" charset="0"/>
                        </a:rPr>
                        <a:t>52</a:t>
                      </a:r>
                      <a:endParaRPr lang="ru-RU" dirty="0">
                        <a:latin typeface="Arial Black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Arial Black" pitchFamily="34" charset="0"/>
                        </a:rPr>
                        <a:t>64</a:t>
                      </a:r>
                      <a:endParaRPr lang="ru-RU" dirty="0">
                        <a:latin typeface="Arial Black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885522283"/>
                  </a:ext>
                </a:extLst>
              </a:tr>
              <a:tr h="1456281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Arial Black" pitchFamily="34" charset="0"/>
                        </a:rPr>
                        <a:t>2017</a:t>
                      </a:r>
                      <a:endParaRPr lang="ru-RU" dirty="0">
                        <a:latin typeface="Arial Black" pitchFamily="34" charset="0"/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Arial Black" pitchFamily="34" charset="0"/>
                        </a:rPr>
                        <a:t>302</a:t>
                      </a:r>
                      <a:endParaRPr lang="ru-RU" dirty="0">
                        <a:latin typeface="Arial Black" pitchFamily="34" charset="0"/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Arial Black" pitchFamily="34" charset="0"/>
                        </a:rPr>
                        <a:t>44</a:t>
                      </a:r>
                      <a:endParaRPr lang="ru-RU" dirty="0">
                        <a:latin typeface="Arial Black" pitchFamily="34" charset="0"/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Arial Black" pitchFamily="34" charset="0"/>
                        </a:rPr>
                        <a:t>154</a:t>
                      </a:r>
                      <a:endParaRPr lang="ru-RU" dirty="0">
                        <a:latin typeface="Arial Black" pitchFamily="34" charset="0"/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Arial Black" pitchFamily="34" charset="0"/>
                        </a:rPr>
                        <a:t>44</a:t>
                      </a:r>
                      <a:endParaRPr lang="ru-RU" dirty="0">
                        <a:latin typeface="Arial Black" pitchFamily="34" charset="0"/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Arial Black" pitchFamily="34" charset="0"/>
                        </a:rPr>
                        <a:t>59</a:t>
                      </a:r>
                    </a:p>
                    <a:p>
                      <a:endParaRPr lang="ru-RU" dirty="0">
                        <a:latin typeface="Arial Black" pitchFamily="34" charset="0"/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546911369"/>
                  </a:ext>
                </a:extLst>
              </a:tr>
              <a:tr h="1456281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Arial Black" pitchFamily="34" charset="0"/>
                        </a:rPr>
                        <a:t>2018</a:t>
                      </a:r>
                      <a:endParaRPr lang="ru-RU" dirty="0">
                        <a:latin typeface="Arial Black" pitchFamily="34" charset="0"/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Arial Black" pitchFamily="34" charset="0"/>
                        </a:rPr>
                        <a:t>296</a:t>
                      </a:r>
                      <a:endParaRPr lang="ru-RU" dirty="0">
                        <a:latin typeface="Arial Black" pitchFamily="34" charset="0"/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Arial Black" pitchFamily="34" charset="0"/>
                        </a:rPr>
                        <a:t>42</a:t>
                      </a:r>
                      <a:endParaRPr lang="ru-RU" dirty="0">
                        <a:latin typeface="Arial Black" pitchFamily="34" charset="0"/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Arial Black" pitchFamily="34" charset="0"/>
                        </a:rPr>
                        <a:t>153</a:t>
                      </a:r>
                      <a:endParaRPr lang="ru-RU" dirty="0">
                        <a:latin typeface="Arial Black" pitchFamily="34" charset="0"/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Arial Black" pitchFamily="34" charset="0"/>
                        </a:rPr>
                        <a:t>17</a:t>
                      </a:r>
                      <a:endParaRPr lang="ru-RU" dirty="0">
                        <a:latin typeface="Arial Black" pitchFamily="34" charset="0"/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Arial Black" pitchFamily="34" charset="0"/>
                        </a:rPr>
                        <a:t>83</a:t>
                      </a:r>
                      <a:endParaRPr lang="ru-RU" dirty="0">
                        <a:latin typeface="Arial Black" pitchFamily="34" charset="0"/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print">
            <a:alphaModFix amt="0"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Прямоугольник 3"/>
          <p:cNvSpPr>
            <a:spLocks noChangeArrowheads="1"/>
          </p:cNvSpPr>
          <p:nvPr/>
        </p:nvSpPr>
        <p:spPr bwMode="auto">
          <a:xfrm>
            <a:off x="179388" y="115888"/>
            <a:ext cx="8856662" cy="62478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eaLnBrk="1" hangingPunct="1">
              <a:spcBef>
                <a:spcPts val="600"/>
              </a:spcBef>
              <a:spcAft>
                <a:spcPts val="600"/>
              </a:spcAft>
            </a:pP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Общая численность работающих в ГБУЗ НО «Первомайская ЦРБ» в 2018 году, по сравнению с 2017 годом, уменьшилась незначительно.</a:t>
            </a:r>
          </a:p>
          <a:p>
            <a:pPr algn="just" eaLnBrk="1" hangingPunct="1">
              <a:spcBef>
                <a:spcPts val="600"/>
              </a:spcBef>
              <a:spcAft>
                <a:spcPts val="600"/>
              </a:spcAft>
            </a:pP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Рост численности прочего персонала связан с тем, что часть медицинского персонала (санитарки) были переведены в уборщицы производственных помещений (прочий персонал).</a:t>
            </a:r>
          </a:p>
          <a:p>
            <a:pPr algn="just" eaLnBrk="1" hangingPunct="1">
              <a:spcBef>
                <a:spcPts val="600"/>
              </a:spcBef>
              <a:spcAft>
                <a:spcPts val="600"/>
              </a:spcAft>
            </a:pP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Кадровая обеспеченность врачебными кадрами в г.о.г. Первомайск в 2018 году составляет 23,4 на 10 тыс. населения, что ниже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среднеобластного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значения на 29,9% (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среднеобластной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33,4).</a:t>
            </a:r>
          </a:p>
          <a:p>
            <a:pPr algn="just" eaLnBrk="1" hangingPunct="1">
              <a:spcBef>
                <a:spcPts val="600"/>
              </a:spcBef>
              <a:spcAft>
                <a:spcPts val="600"/>
              </a:spcAft>
            </a:pP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Уволились: врач-хирург, врач терапевт-участковый (выход на пенсию), заместитель главного врача по медицинскому обслуживанию населения (переход на другое место работы). Принят на работу участковый врач-педиатр.</a:t>
            </a:r>
          </a:p>
          <a:p>
            <a:pPr algn="just" eaLnBrk="1" hangingPunct="1">
              <a:spcBef>
                <a:spcPts val="600"/>
              </a:spcBef>
              <a:spcAft>
                <a:spcPts val="600"/>
              </a:spcAft>
            </a:pP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Коэффициент совместительства у врачей составляет 1,2 (такой же показатель в 2017 году).</a:t>
            </a: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871</TotalTime>
  <Words>1668</Words>
  <Application>Microsoft Office PowerPoint</Application>
  <PresentationFormat>Экран (4:3)</PresentationFormat>
  <Paragraphs>156</Paragraphs>
  <Slides>37</Slides>
  <Notes>1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37</vt:i4>
      </vt:variant>
    </vt:vector>
  </HeadingPairs>
  <TitlesOfParts>
    <vt:vector size="39" baseType="lpstr">
      <vt:lpstr>Солнцестояние</vt:lpstr>
      <vt:lpstr>Worksheet</vt:lpstr>
      <vt:lpstr>ОТЧЕТ о деятельности  ГБУЗ НО «Первомайская ЦРБ»  за 2018 год</vt:lpstr>
      <vt:lpstr>Слайд 2</vt:lpstr>
      <vt:lpstr>Слайд 3</vt:lpstr>
      <vt:lpstr>Слайд 4</vt:lpstr>
      <vt:lpstr>Слайд 5</vt:lpstr>
      <vt:lpstr>Слайд 6</vt:lpstr>
      <vt:lpstr>Слайд 7</vt:lpstr>
      <vt:lpstr>Численность работающих за последние 3 года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194</cp:revision>
  <dcterms:created xsi:type="dcterms:W3CDTF">2014-01-22T05:18:38Z</dcterms:created>
  <dcterms:modified xsi:type="dcterms:W3CDTF">2019-04-26T12:42:43Z</dcterms:modified>
</cp:coreProperties>
</file>